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2743200"/>
            <a:ext cx="8229600" cy="8229600"/>
          </a:xfrm>
          <a:prstGeom prst="ellipse">
            <a:avLst/>
          </a:prstGeom>
          <a:solidFill>
            <a:srgbClr val="7C3AED">
              <a:alpha val="35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3657600"/>
            <a:ext cx="6400800" cy="6400800"/>
          </a:xfrm>
          <a:prstGeom prst="ellipse">
            <a:avLst/>
          </a:prstGeom>
          <a:solidFill>
            <a:srgbClr val="06B6D4">
              <a:alpha val="25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COMPANY PROFILE · 2026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FFFFF"/>
                </a:solidFill>
              </a:rPr>
              <a:t>VibeStack</a:t>
            </a:r>
            <a:endParaRPr lang="en-US" sz="11000" dirty="0"/>
          </a:p>
        </p:txBody>
      </p:sp>
      <p:sp>
        <p:nvSpPr>
          <p:cNvPr id="6" name="Shape 4"/>
          <p:cNvSpPr/>
          <p:nvPr/>
        </p:nvSpPr>
        <p:spPr>
          <a:xfrm>
            <a:off x="457200" y="3657600"/>
            <a:ext cx="7315200" cy="2468880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67E8F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384048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67E8F9"/>
                </a:solidFill>
              </a:rPr>
              <a:t>바이브코딩 전문 개발 에이전시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4297680"/>
            <a:ext cx="6766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</a:rPr>
              <a:t>아이디어를 일주일 안에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731520" y="4937760"/>
            <a:ext cx="6766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6B6D4"/>
                </a:solidFill>
              </a:rPr>
              <a:t>실제로 돌아가는 제품으로.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731520" y="5669280"/>
            <a:ext cx="1371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580644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C7D2FE"/>
                </a:solidFill>
              </a:rPr>
              <a:t>Web · App · Automation · AI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229600" y="3657600"/>
            <a:ext cx="3474720" cy="2468880"/>
          </a:xfrm>
          <a:prstGeom prst="rect">
            <a:avLst/>
          </a:prstGeom>
          <a:solidFill>
            <a:srgbClr val="7C3AED">
              <a:alpha val="85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412480" y="38404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78BFA"/>
                </a:solidFill>
              </a:rPr>
              <a:t>EST.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412480" y="411480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FFFFFF"/>
                </a:solidFill>
              </a:rPr>
              <a:t>2024</a:t>
            </a:r>
            <a:endParaRPr lang="en-US" sz="5000" dirty="0"/>
          </a:p>
        </p:txBody>
      </p:sp>
      <p:sp>
        <p:nvSpPr>
          <p:cNvPr id="15" name="Shape 13"/>
          <p:cNvSpPr/>
          <p:nvPr/>
        </p:nvSpPr>
        <p:spPr>
          <a:xfrm>
            <a:off x="8412480" y="5212080"/>
            <a:ext cx="1371600" cy="0"/>
          </a:xfrm>
          <a:prstGeom prst="line">
            <a:avLst/>
          </a:prstGeom>
          <a:noFill/>
          <a:ln w="12700">
            <a:solidFill>
              <a:srgbClr val="A78BF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12480" y="53492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7D2FE"/>
                </a:solidFill>
              </a:rPr>
              <a:t>Seoul · Remote-first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412480" y="56692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</a:rPr>
              <a:t>vibestack.dev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010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IV · CASE 01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457200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18288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7C3AED"/>
                </a:solidFill>
              </a:rPr>
              <a:t>FINTECH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42316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FFFFFF"/>
                </a:solidFill>
              </a:rPr>
              <a:t>1인 사업자 회계 SaaS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57200" y="3840480"/>
            <a:ext cx="5486400" cy="237744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4023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ED"/>
                </a:solidFill>
              </a:rPr>
              <a:t>STACK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434340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Next.js · Supabase · Stripe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40080" y="5029200"/>
            <a:ext cx="1371600" cy="0"/>
          </a:xfrm>
          <a:prstGeom prst="line">
            <a:avLst/>
          </a:prstGeom>
          <a:noFill/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521208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7D2FE"/>
                </a:solidFill>
              </a:rPr>
              <a:t>· 5일 MVP 출시 · 사용자 피드백 반영 V2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557784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7D2FE"/>
                </a:solidFill>
              </a:rPr>
              <a:t>· 6개월간 5회 이터레이션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0" y="3840480"/>
            <a:ext cx="5303520" cy="2377440"/>
          </a:xfrm>
          <a:prstGeom prst="rect">
            <a:avLst/>
          </a:prstGeom>
          <a:solidFill>
            <a:srgbClr val="7C3AED">
              <a:alpha val="85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4023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7E8F9"/>
                </a:solidFill>
              </a:rPr>
              <a:t>RESULT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583680" y="4434840"/>
            <a:ext cx="4937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400" b="1" dirty="0">
                <a:solidFill>
                  <a:srgbClr val="FFFFFF"/>
                </a:solidFill>
              </a:rPr>
              <a:t>MVP 7일 출시, 베타 100명 모집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10 / 20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011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IV · CASE 02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457200" cy="45720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18288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6B6D4"/>
                </a:solidFill>
              </a:rPr>
              <a:t>PET D2C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42316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FFFFFF"/>
                </a:solidFill>
              </a:rPr>
              <a:t>반려견 영양 추천 챗봇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57200" y="3840480"/>
            <a:ext cx="5486400" cy="237744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06B6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4023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B6D4"/>
                </a:solidFill>
              </a:rPr>
              <a:t>STACK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434340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Claude API · React Native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40080" y="5029200"/>
            <a:ext cx="1371600" cy="0"/>
          </a:xfrm>
          <a:prstGeom prst="line">
            <a:avLst/>
          </a:prstGeom>
          <a:noFill/>
          <a:ln w="12700">
            <a:solidFill>
              <a:srgbClr val="06B6D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521208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7D2FE"/>
                </a:solidFill>
              </a:rPr>
              <a:t>· 5일 MVP 출시 · 사용자 피드백 반영 V2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557784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7D2FE"/>
                </a:solidFill>
              </a:rPr>
              <a:t>· 6개월간 5회 이터레이션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0" y="3840480"/>
            <a:ext cx="5303520" cy="2377440"/>
          </a:xfrm>
          <a:prstGeom prst="rect">
            <a:avLst/>
          </a:prstGeom>
          <a:solidFill>
            <a:srgbClr val="06B6D4">
              <a:alpha val="85000"/>
            </a:srgbClr>
          </a:solidFill>
          <a:ln w="6350">
            <a:solidFill>
              <a:srgbClr val="06B6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4023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7E8F9"/>
                </a:solidFill>
              </a:rPr>
              <a:t>RESULT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583680" y="4434840"/>
            <a:ext cx="4937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400" b="1" dirty="0">
                <a:solidFill>
                  <a:srgbClr val="FFFFFF"/>
                </a:solidFill>
              </a:rPr>
              <a:t>월 활성 사용자 8만명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11 / 20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012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IV · CASE 03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457200" cy="45720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18288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A78BFA"/>
                </a:solidFill>
              </a:rPr>
              <a:t>EDTECH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42316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FFFFFF"/>
                </a:solidFill>
              </a:rPr>
              <a:t>1대1 학습 코칭 플랫폼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57200" y="3840480"/>
            <a:ext cx="5486400" cy="237744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A78BF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4023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A78BFA"/>
                </a:solidFill>
              </a:rPr>
              <a:t>STACK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434340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Next.js · WebRTC · OpenAI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40080" y="5029200"/>
            <a:ext cx="1371600" cy="0"/>
          </a:xfrm>
          <a:prstGeom prst="line">
            <a:avLst/>
          </a:prstGeom>
          <a:noFill/>
          <a:ln w="12700">
            <a:solidFill>
              <a:srgbClr val="A78BF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521208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7D2FE"/>
                </a:solidFill>
              </a:rPr>
              <a:t>· 5일 MVP 출시 · 사용자 피드백 반영 V2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557784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7D2FE"/>
                </a:solidFill>
              </a:rPr>
              <a:t>· 6개월간 5회 이터레이션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0" y="3840480"/>
            <a:ext cx="5303520" cy="2377440"/>
          </a:xfrm>
          <a:prstGeom prst="rect">
            <a:avLst/>
          </a:prstGeom>
          <a:solidFill>
            <a:srgbClr val="A78BFA">
              <a:alpha val="85000"/>
            </a:srgbClr>
          </a:solidFill>
          <a:ln w="6350">
            <a:solidFill>
              <a:srgbClr val="A78BF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4023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7E8F9"/>
                </a:solidFill>
              </a:rPr>
              <a:t>RESULT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583680" y="4434840"/>
            <a:ext cx="4937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400" b="1" dirty="0">
                <a:solidFill>
                  <a:srgbClr val="FFFFFF"/>
                </a:solidFill>
              </a:rPr>
              <a:t>사용자 만족도 4.9/5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12 / 20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013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V · WHY VIBESTACK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FFFFFF"/>
                </a:solidFill>
              </a:rPr>
              <a:t>4가지 차별점.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283464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6B6D4"/>
                </a:solidFill>
              </a:rPr>
              <a:t>01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1371600" y="28346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AI Pair Programming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0" y="32918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Claude Code·Cursor 기반 — 개발 시간 50% 단축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361188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70332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6B6D4"/>
                </a:solidFill>
              </a:rPr>
              <a:t>02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1371600" y="37033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1인 풀스택 모델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371600" y="416052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기획·디자인·개발·배포 한 명이 책임 — 커뮤니케이션 비용 0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448056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457200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6B6D4"/>
                </a:solidFill>
              </a:rPr>
              <a:t>03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371600" y="45720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5일 MVP 보장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371600" y="50292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단순 기능 5일 / 표준 SaaS 2주 — 명확한 일정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534924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544068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6B6D4"/>
                </a:solidFill>
              </a:rPr>
              <a:t>04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1371600" y="54406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고정 단가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371600" y="58978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시간제 X — 결과물 단위 고정 단가로 예산 통제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57200" y="621792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13 / 20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014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V · TESTIMONIALS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FFFFFF"/>
                </a:solidFill>
              </a:rPr>
              <a:t>고객의 말.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57200" y="2834640"/>
            <a:ext cx="3749040" cy="347472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8346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6B6D4"/>
                </a:solidFill>
              </a:rPr>
              <a:t>"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731520" y="3566160"/>
            <a:ext cx="3383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MVP가 5일 만에 나오니까, 제 머릿속에만 있던 아이디어가 진짜로 돌아갔어요.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31520" y="5669280"/>
            <a:ext cx="137160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58064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67E8F9"/>
                </a:solidFill>
              </a:rPr>
              <a:t>김○○ · 핀테크 1인 창업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343400" y="2834640"/>
            <a:ext cx="3749040" cy="347472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26280" y="28346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6B6D4"/>
                </a:solidFill>
              </a:rPr>
              <a:t>"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4617720" y="3566160"/>
            <a:ext cx="3383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다른 에이전시는 견적만 2주 걸렸는데, 여긴 견적 다음날 작업 시작했습니다.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617720" y="5669280"/>
            <a:ext cx="137160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17720" y="58064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67E8F9"/>
                </a:solidFill>
              </a:rPr>
              <a:t>박○○ · 에듀테크 PM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229600" y="2834640"/>
            <a:ext cx="3749040" cy="347472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12480" y="28346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6B6D4"/>
                </a:solidFill>
              </a:rPr>
              <a:t>"</a:t>
            </a:r>
            <a:endParaRPr lang="en-US" sz="6400" dirty="0"/>
          </a:p>
        </p:txBody>
      </p:sp>
      <p:sp>
        <p:nvSpPr>
          <p:cNvPr id="17" name="Text 15"/>
          <p:cNvSpPr/>
          <p:nvPr/>
        </p:nvSpPr>
        <p:spPr>
          <a:xfrm>
            <a:off x="8503920" y="3566160"/>
            <a:ext cx="3383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AI 페어 프로그래밍이 진짜인지 의심했는데, 출시 일정이 정말 빨랐어요.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503920" y="5669280"/>
            <a:ext cx="137160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503920" y="58064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67E8F9"/>
                </a:solidFill>
              </a:rPr>
              <a:t>최○○ · 펫푸드 D2C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14 / 20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015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VI · PRICING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FFFFFF"/>
                </a:solidFill>
              </a:rPr>
              <a:t>Fair pricing.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57200" y="2834640"/>
            <a:ext cx="3749040" cy="3474720"/>
          </a:xfrm>
          <a:prstGeom prst="rect">
            <a:avLst/>
          </a:prstGeom>
          <a:solidFill>
            <a:srgbClr val="1E1B4B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30175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06B6D4"/>
                </a:solidFill>
              </a:rPr>
              <a:t>STARTER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347472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FFFFFF"/>
                </a:solidFill>
              </a:rPr>
              <a:t>₩2.5M</a:t>
            </a:r>
            <a:endParaRPr lang="en-US" sz="5600" dirty="0"/>
          </a:p>
        </p:txBody>
      </p:sp>
      <p:sp>
        <p:nvSpPr>
          <p:cNvPr id="8" name="Shape 6"/>
          <p:cNvSpPr/>
          <p:nvPr/>
        </p:nvSpPr>
        <p:spPr>
          <a:xfrm>
            <a:off x="640080" y="4572000"/>
            <a:ext cx="1371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475488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C7D2FE"/>
                </a:solidFill>
              </a:rPr>
              <a:t>5일</a:t>
            </a:r>
            <a:endParaRPr lang="en-US" sz="13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C7D2FE"/>
                </a:solidFill>
              </a:rPr>
              <a:t>랜딩페이지·간단 SaaS</a:t>
            </a:r>
            <a:endParaRPr lang="en-US" sz="13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C7D2FE"/>
                </a:solidFill>
              </a:rPr>
              <a:t>1회 수정 포함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343400" y="2834640"/>
            <a:ext cx="3749040" cy="3474720"/>
          </a:xfrm>
          <a:prstGeom prst="rect">
            <a:avLst/>
          </a:prstGeom>
          <a:solidFill>
            <a:srgbClr val="7C3AED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26280" y="30175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FFFFF"/>
                </a:solidFill>
              </a:rPr>
              <a:t>STANDARD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26280" y="347472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FFFFFF"/>
                </a:solidFill>
              </a:rPr>
              <a:t>₩7M</a:t>
            </a:r>
            <a:endParaRPr lang="en-US" sz="5600" dirty="0"/>
          </a:p>
        </p:txBody>
      </p:sp>
      <p:sp>
        <p:nvSpPr>
          <p:cNvPr id="13" name="Shape 11"/>
          <p:cNvSpPr/>
          <p:nvPr/>
        </p:nvSpPr>
        <p:spPr>
          <a:xfrm>
            <a:off x="4526280" y="4572000"/>
            <a:ext cx="1371600" cy="0"/>
          </a:xfrm>
          <a:prstGeom prst="line">
            <a:avLst/>
          </a:prstGeom>
          <a:noFill/>
          <a:ln w="25400">
            <a:solidFill>
              <a:srgbClr val="67E8F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26280" y="475488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2-3주</a:t>
            </a:r>
            <a:endParaRPr lang="en-US" sz="13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표준 SaaS·MVP</a:t>
            </a:r>
            <a:endParaRPr lang="en-US" sz="13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3회 이터레이션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229600" y="2834640"/>
            <a:ext cx="3749040" cy="3474720"/>
          </a:xfrm>
          <a:prstGeom prst="rect">
            <a:avLst/>
          </a:prstGeom>
          <a:solidFill>
            <a:srgbClr val="1E1B4B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12480" y="30175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06B6D4"/>
                </a:solidFill>
              </a:rPr>
              <a:t>ENTERPRISE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412480" y="347472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FFFFFF"/>
                </a:solidFill>
              </a:rPr>
              <a:t>₩20M+</a:t>
            </a:r>
            <a:endParaRPr lang="en-US" sz="5600" dirty="0"/>
          </a:p>
        </p:txBody>
      </p:sp>
      <p:sp>
        <p:nvSpPr>
          <p:cNvPr id="18" name="Shape 16"/>
          <p:cNvSpPr/>
          <p:nvPr/>
        </p:nvSpPr>
        <p:spPr>
          <a:xfrm>
            <a:off x="8412480" y="4572000"/>
            <a:ext cx="1371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12480" y="475488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C7D2FE"/>
                </a:solidFill>
              </a:rPr>
              <a:t>1-2개월</a:t>
            </a:r>
            <a:endParaRPr lang="en-US" sz="13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C7D2FE"/>
                </a:solidFill>
              </a:rPr>
              <a:t>복잡한 시스템·통합</a:t>
            </a:r>
            <a:endParaRPr lang="en-US" sz="13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300" dirty="0">
                <a:solidFill>
                  <a:srgbClr val="C7D2FE"/>
                </a:solidFill>
              </a:rPr>
              <a:t>월 단위 운영 지원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15 / 20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016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VII · TEAM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FFFFFF"/>
                </a:solidFill>
              </a:rPr>
              <a:t>Small team. Big output.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57200" y="2834640"/>
            <a:ext cx="3749040" cy="347472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783080" y="3108960"/>
            <a:ext cx="1097280" cy="109728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783080" y="310896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i="1" dirty="0">
                <a:solidFill>
                  <a:srgbClr val="67E8F9"/>
                </a:solidFill>
              </a:rPr>
              <a:t>이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640080" y="4434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이서준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40080" y="49377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06B6D4"/>
                </a:solidFill>
              </a:rPr>
              <a:t>Founder · Full-stack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828800" y="5440680"/>
            <a:ext cx="914400" cy="0"/>
          </a:xfrm>
          <a:prstGeom prst="line">
            <a:avLst/>
          </a:prstGeom>
          <a:noFill/>
          <a:ln w="12700">
            <a:solidFill>
              <a:srgbClr val="06B6D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557784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7D2FE"/>
                </a:solidFill>
              </a:rPr>
              <a:t>5년 풀스택 + 3년 AI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343400" y="2834640"/>
            <a:ext cx="3749040" cy="347472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669280" y="3108960"/>
            <a:ext cx="1097280" cy="109728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0" y="310896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i="1" dirty="0">
                <a:solidFill>
                  <a:srgbClr val="67E8F9"/>
                </a:solidFill>
              </a:rPr>
              <a:t>이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4526280" y="4434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이현지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526280" y="49377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06B6D4"/>
                </a:solidFill>
              </a:rPr>
              <a:t>Product Designer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715000" y="5440680"/>
            <a:ext cx="914400" cy="0"/>
          </a:xfrm>
          <a:prstGeom prst="line">
            <a:avLst/>
          </a:prstGeom>
          <a:noFill/>
          <a:ln w="12700">
            <a:solidFill>
              <a:srgbClr val="06B6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26280" y="557784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7D2FE"/>
                </a:solidFill>
              </a:rPr>
              <a:t>前 토스 · 3년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8229600" y="2834640"/>
            <a:ext cx="3749040" cy="347472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555480" y="3108960"/>
            <a:ext cx="1097280" cy="109728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555480" y="310896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i="1" dirty="0">
                <a:solidFill>
                  <a:srgbClr val="67E8F9"/>
                </a:solidFill>
              </a:rPr>
              <a:t>박</a:t>
            </a:r>
            <a:endParaRPr lang="en-US" sz="4800" dirty="0"/>
          </a:p>
        </p:txBody>
      </p:sp>
      <p:sp>
        <p:nvSpPr>
          <p:cNvPr id="22" name="Text 20"/>
          <p:cNvSpPr/>
          <p:nvPr/>
        </p:nvSpPr>
        <p:spPr>
          <a:xfrm>
            <a:off x="8412480" y="4434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박민수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8412480" y="49377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06B6D4"/>
                </a:solidFill>
              </a:rPr>
              <a:t>Backend Engineer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9601200" y="5440680"/>
            <a:ext cx="914400" cy="0"/>
          </a:xfrm>
          <a:prstGeom prst="line">
            <a:avLst/>
          </a:prstGeom>
          <a:noFill/>
          <a:ln w="12700">
            <a:solidFill>
              <a:srgbClr val="06B6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412480" y="557784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7D2FE"/>
                </a:solidFill>
              </a:rPr>
              <a:t>前 카카오 · 5년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16 / 20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017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VII · ROADMAP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FFFFFF"/>
                </a:solidFill>
              </a:rPr>
              <a:t>Growth.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457200" y="320040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6B6D4"/>
                </a:solidFill>
              </a:rPr>
              <a:t>2026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2286000" y="329184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Founded · 47 projects · 4.9 rating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06908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411480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6B6D4"/>
                </a:solidFill>
              </a:rPr>
              <a:t>2027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2286000" y="420624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Team to 10 · Internal SaaS launches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57200" y="498348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502920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6B6D4"/>
                </a:solidFill>
              </a:rPr>
              <a:t>2028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2286000" y="512064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Open VibeStack OS — public framework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457200" y="589788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17 / 20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2743200"/>
            <a:ext cx="7315200" cy="7315200"/>
          </a:xfrm>
          <a:prstGeom prst="ellipse">
            <a:avLst/>
          </a:prstGeom>
          <a:solidFill>
            <a:srgbClr val="7C3AED">
              <a:alpha val="30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5486400" cy="5486400"/>
          </a:xfrm>
          <a:prstGeom prst="ellipse">
            <a:avLst/>
          </a:prstGeom>
          <a:solidFill>
            <a:srgbClr val="06B6D4">
              <a:alpha val="20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018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VII · OUR PROMISE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118872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0" b="1" i="1" dirty="0">
                <a:solidFill>
                  <a:srgbClr val="06B6D4"/>
                </a:solidFill>
              </a:rPr>
              <a:t>5</a:t>
            </a:r>
            <a:endParaRPr lang="en-US" sz="48000" dirty="0"/>
          </a:p>
        </p:txBody>
      </p:sp>
      <p:sp>
        <p:nvSpPr>
          <p:cNvPr id="7" name="Text 5"/>
          <p:cNvSpPr/>
          <p:nvPr/>
        </p:nvSpPr>
        <p:spPr>
          <a:xfrm>
            <a:off x="4114800" y="2743200"/>
            <a:ext cx="9144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0" b="1" i="1" dirty="0">
                <a:solidFill>
                  <a:srgbClr val="FFFFFF"/>
                </a:solidFill>
              </a:rPr>
              <a:t>DAYS</a:t>
            </a:r>
            <a:endParaRPr lang="en-US" sz="10000" dirty="0"/>
          </a:p>
        </p:txBody>
      </p:sp>
      <p:sp>
        <p:nvSpPr>
          <p:cNvPr id="8" name="Text 6"/>
          <p:cNvSpPr/>
          <p:nvPr/>
        </p:nvSpPr>
        <p:spPr>
          <a:xfrm>
            <a:off x="4114800" y="502920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7D2FE"/>
                </a:solidFill>
              </a:rPr>
              <a:t>아이디어부터 출시까지.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4114800" y="5669280"/>
            <a:ext cx="3657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0" y="58521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6B6D4"/>
                </a:solidFill>
              </a:rPr>
              <a:t>느리면 환불. 약속합니다.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019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VII · CONTACT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FFFFFF"/>
                </a:solidFill>
              </a:rPr>
              <a:t>Let's build.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457200" y="27432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6B6D4"/>
                </a:solidFill>
              </a:rPr>
              <a:t>Together.</a:t>
            </a:r>
            <a:endParaRPr lang="en-US" sz="5600" dirty="0"/>
          </a:p>
        </p:txBody>
      </p:sp>
      <p:sp>
        <p:nvSpPr>
          <p:cNvPr id="6" name="Shape 4"/>
          <p:cNvSpPr/>
          <p:nvPr/>
        </p:nvSpPr>
        <p:spPr>
          <a:xfrm>
            <a:off x="457200" y="3931920"/>
            <a:ext cx="3657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2062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B6D4"/>
                </a:solidFill>
              </a:rPr>
              <a:t>EMAIL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743200" y="42062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hello@vibestack.dev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47091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B6D4"/>
                </a:solidFill>
              </a:rPr>
              <a:t>WEB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743200" y="47091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vibestack.dev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57200" y="52120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B6D4"/>
                </a:solidFill>
              </a:rPr>
              <a:t>LOCATION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743200" y="5212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Seoul · Remote-first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57200" y="57150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6B6D4"/>
                </a:solidFill>
              </a:rPr>
              <a:t>RESPONSE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743200" y="57150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24h within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19 / 20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2743200"/>
            <a:ext cx="7315200" cy="7315200"/>
          </a:xfrm>
          <a:prstGeom prst="ellipse">
            <a:avLst/>
          </a:prstGeom>
          <a:solidFill>
            <a:srgbClr val="7C3AED">
              <a:alpha val="30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5486400" cy="5486400"/>
          </a:xfrm>
          <a:prstGeom prst="ellipse">
            <a:avLst/>
          </a:prstGeom>
          <a:solidFill>
            <a:srgbClr val="06B6D4">
              <a:alpha val="20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02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CONFIDENTIAL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본 자료는 VibeStack의 회사 소개 자료입니다.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457200" y="2926080"/>
            <a:ext cx="3657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3200400"/>
            <a:ext cx="10972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400" dirty="0">
                <a:solidFill>
                  <a:srgbClr val="C7D2FE"/>
                </a:solidFill>
              </a:rPr>
              <a:t>• 본 자료의 내용은 사전 동의 없이 제3자 공유·복제·재배포될 수 없습니다.</a:t>
            </a:r>
            <a:endParaRPr lang="en-US" sz="1400" dirty="0"/>
          </a:p>
          <a:p>
            <a:pPr indent="0" marL="0">
              <a:lnSpc>
                <a:spcPct val="170000"/>
              </a:lnSpc>
              <a:buNone/>
            </a:pPr>
            <a:endParaRPr lang="en-US" sz="14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400" dirty="0">
                <a:solidFill>
                  <a:srgbClr val="C7D2FE"/>
                </a:solidFill>
              </a:rPr>
              <a:t>• 사례 정보는 클라이언트 비공개 동의 하에 일부 익명 처리됩니다.</a:t>
            </a:r>
            <a:endParaRPr lang="en-US" sz="1400" dirty="0"/>
          </a:p>
          <a:p>
            <a:pPr indent="0" marL="0">
              <a:lnSpc>
                <a:spcPct val="170000"/>
              </a:lnSpc>
              <a:buNone/>
            </a:pPr>
            <a:endParaRPr lang="en-US" sz="1400" dirty="0"/>
          </a:p>
          <a:p>
            <a:pPr indent="0" marL="0">
              <a:lnSpc>
                <a:spcPct val="170000"/>
              </a:lnSpc>
              <a:buNone/>
            </a:pPr>
            <a:r>
              <a:rPr lang="en-US" sz="1400" dirty="0">
                <a:solidFill>
                  <a:srgbClr val="C7D2FE"/>
                </a:solidFill>
              </a:rPr>
              <a:t>• 모든 실적·통계는 2026년 4월 기준입니다.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61264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6B6D4"/>
                </a:solidFill>
              </a:rPr>
              <a:t>Contact · hello@vibestack.dev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 / 20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743200" y="-2743200"/>
            <a:ext cx="9144000" cy="9144000"/>
          </a:xfrm>
          <a:prstGeom prst="ellipse">
            <a:avLst/>
          </a:prstGeom>
          <a:solidFill>
            <a:srgbClr val="7C3AED">
              <a:alpha val="30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7315200" cy="7315200"/>
          </a:xfrm>
          <a:prstGeom prst="ellipse">
            <a:avLst/>
          </a:prstGeom>
          <a:solidFill>
            <a:srgbClr val="06B6D4">
              <a:alpha val="25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FFFFFF"/>
                </a:solidFill>
              </a:rPr>
              <a:t>Thank.</a:t>
            </a:r>
            <a:endParaRPr lang="en-US" sz="13000" dirty="0"/>
          </a:p>
        </p:txBody>
      </p:sp>
      <p:sp>
        <p:nvSpPr>
          <p:cNvPr id="5" name="Text 3"/>
          <p:cNvSpPr/>
          <p:nvPr/>
        </p:nvSpPr>
        <p:spPr>
          <a:xfrm>
            <a:off x="457200" y="31089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06B6D4"/>
                </a:solidFill>
              </a:rPr>
              <a:t>You.</a:t>
            </a:r>
            <a:endParaRPr lang="en-US" sz="13000" dirty="0"/>
          </a:p>
        </p:txBody>
      </p:sp>
      <p:sp>
        <p:nvSpPr>
          <p:cNvPr id="6" name="Text 4"/>
          <p:cNvSpPr/>
          <p:nvPr/>
        </p:nvSpPr>
        <p:spPr>
          <a:xfrm>
            <a:off x="457200" y="50292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400" kern="0" dirty="0">
                <a:solidFill>
                  <a:srgbClr val="C7D2FE"/>
                </a:solidFill>
              </a:rPr>
              <a:t>VibeStack · 2026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54864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6B6D4"/>
                </a:solidFill>
              </a:rPr>
              <a:t>hello@vibestack.dev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03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AGENDA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FFFFFF"/>
                </a:solidFill>
              </a:rPr>
              <a:t>Index.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06B6D4"/>
                </a:solidFill>
              </a:rPr>
              <a:t>I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371600" y="30175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About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0" y="30175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VibeStack 소개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342900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4747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06B6D4"/>
                </a:solidFill>
              </a:rPr>
              <a:t>II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371600" y="34747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Services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400800" y="34747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제공 서비스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388620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9319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06B6D4"/>
                </a:solidFill>
              </a:rPr>
              <a:t>III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371600" y="39319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Process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39319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작업 프로세스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434340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3891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06B6D4"/>
                </a:solidFill>
              </a:rPr>
              <a:t>IV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371600" y="43891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Cases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400800" y="43891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주요 프로젝트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57200" y="480060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8463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06B6D4"/>
                </a:solidFill>
              </a:rPr>
              <a:t>V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371600" y="4846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Numbers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400800" y="4846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실적과 통계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57200" y="525780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53035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06B6D4"/>
                </a:solidFill>
              </a:rPr>
              <a:t>VI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371600" y="53035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Pricing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400800" y="53035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가격 정책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57200" y="571500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57607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06B6D4"/>
                </a:solidFill>
              </a:rPr>
              <a:t>VII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371600" y="57607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Team &amp; Contact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400800" y="57607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팀과 문의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457200" y="6172200"/>
            <a:ext cx="11247120" cy="0"/>
          </a:xfrm>
          <a:prstGeom prst="line">
            <a:avLst/>
          </a:prstGeom>
          <a:noFill/>
          <a:ln w="6350">
            <a:solidFill>
              <a:srgbClr val="1E1B4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3 / 20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2743200"/>
            <a:ext cx="7315200" cy="7315200"/>
          </a:xfrm>
          <a:prstGeom prst="ellipse">
            <a:avLst/>
          </a:prstGeom>
          <a:solidFill>
            <a:srgbClr val="7C3AED">
              <a:alpha val="30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5486400" cy="5486400"/>
          </a:xfrm>
          <a:prstGeom prst="ellipse">
            <a:avLst/>
          </a:prstGeom>
          <a:solidFill>
            <a:srgbClr val="06B6D4">
              <a:alpha val="20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04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I · ABOUT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C7D2FE"/>
                </a:solidFill>
              </a:rPr>
              <a:t>우리는 "빠르게 만들어 검증하는"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246888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바이브코딩 에이전시입니다.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457200" y="333756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06B6D4"/>
                </a:solidFill>
              </a:rPr>
              <a:t>Build → Test → Iterate.</a:t>
            </a:r>
            <a:endParaRPr lang="en-US" sz="3800" dirty="0"/>
          </a:p>
        </p:txBody>
      </p:sp>
      <p:sp>
        <p:nvSpPr>
          <p:cNvPr id="9" name="Shape 7"/>
          <p:cNvSpPr/>
          <p:nvPr/>
        </p:nvSpPr>
        <p:spPr>
          <a:xfrm>
            <a:off x="457200" y="4297680"/>
            <a:ext cx="3657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48056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400" dirty="0">
                <a:solidFill>
                  <a:srgbClr val="C7D2FE"/>
                </a:solidFill>
              </a:rPr>
              <a:t>아이디어가 있으신가요? 일주일 안에 "실제로 돌아가는" MVP를 손에 쥐어드립니다. 그리고 사용자 피드백으로 함께 다듬어 갑니다.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4 / 20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05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I · NUMBERS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C7D2FE"/>
                </a:solidFill>
              </a:rPr>
              <a:t>In 24 months,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2743200"/>
            <a:ext cx="2697480" cy="32004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3017520"/>
            <a:ext cx="2331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b="1" i="1" dirty="0">
                <a:solidFill>
                  <a:srgbClr val="FFFFFF"/>
                </a:solidFill>
              </a:rPr>
              <a:t>47</a:t>
            </a:r>
            <a:endParaRPr lang="en-US" sz="8000" dirty="0"/>
          </a:p>
        </p:txBody>
      </p:sp>
      <p:sp>
        <p:nvSpPr>
          <p:cNvPr id="7" name="Shape 5"/>
          <p:cNvSpPr/>
          <p:nvPr/>
        </p:nvSpPr>
        <p:spPr>
          <a:xfrm>
            <a:off x="640080" y="4937760"/>
            <a:ext cx="1371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507492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7E8F9"/>
                </a:solidFill>
              </a:rPr>
              <a:t>PROJECTS SHIPPED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37560" y="2743200"/>
            <a:ext cx="2697480" cy="3200400"/>
          </a:xfrm>
          <a:prstGeom prst="rect">
            <a:avLst/>
          </a:prstGeom>
          <a:solidFill>
            <a:srgbClr val="1E1B4B"/>
          </a:solidFill>
          <a:ln w="12700">
            <a:solidFill>
              <a:srgbClr val="1E1B4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20440" y="3017520"/>
            <a:ext cx="2331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b="1" i="1" dirty="0">
                <a:solidFill>
                  <a:srgbClr val="FFFFFF"/>
                </a:solidFill>
              </a:rPr>
              <a:t>92%</a:t>
            </a:r>
            <a:endParaRPr lang="en-US" sz="8000" dirty="0"/>
          </a:p>
        </p:txBody>
      </p:sp>
      <p:sp>
        <p:nvSpPr>
          <p:cNvPr id="11" name="Shape 9"/>
          <p:cNvSpPr/>
          <p:nvPr/>
        </p:nvSpPr>
        <p:spPr>
          <a:xfrm>
            <a:off x="3520440" y="4937760"/>
            <a:ext cx="1371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520440" y="507492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7E8F9"/>
                </a:solidFill>
              </a:rPr>
              <a:t>ON-TIME DELIVERY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2743200"/>
            <a:ext cx="2697480" cy="32004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0" y="3017520"/>
            <a:ext cx="2331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b="1" i="1" dirty="0">
                <a:solidFill>
                  <a:srgbClr val="FFFFFF"/>
                </a:solidFill>
              </a:rPr>
              <a:t>4.9</a:t>
            </a:r>
            <a:endParaRPr lang="en-US" sz="8000" dirty="0"/>
          </a:p>
        </p:txBody>
      </p:sp>
      <p:sp>
        <p:nvSpPr>
          <p:cNvPr id="15" name="Shape 13"/>
          <p:cNvSpPr/>
          <p:nvPr/>
        </p:nvSpPr>
        <p:spPr>
          <a:xfrm>
            <a:off x="6400800" y="4937760"/>
            <a:ext cx="1371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0" y="507492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7E8F9"/>
                </a:solidFill>
              </a:rPr>
              <a:t>AVG CLIENT RATING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9098280" y="2743200"/>
            <a:ext cx="2697480" cy="3200400"/>
          </a:xfrm>
          <a:prstGeom prst="rect">
            <a:avLst/>
          </a:prstGeom>
          <a:solidFill>
            <a:srgbClr val="1E1B4B"/>
          </a:solidFill>
          <a:ln w="12700">
            <a:solidFill>
              <a:srgbClr val="1E1B4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281160" y="3017520"/>
            <a:ext cx="23317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b="1" i="1" dirty="0">
                <a:solidFill>
                  <a:srgbClr val="FFFFFF"/>
                </a:solidFill>
              </a:rPr>
              <a:t>12</a:t>
            </a:r>
            <a:endParaRPr lang="en-US" sz="8000" dirty="0"/>
          </a:p>
        </p:txBody>
      </p:sp>
      <p:sp>
        <p:nvSpPr>
          <p:cNvPr id="19" name="Shape 17"/>
          <p:cNvSpPr/>
          <p:nvPr/>
        </p:nvSpPr>
        <p:spPr>
          <a:xfrm>
            <a:off x="9281160" y="4937760"/>
            <a:ext cx="1371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281160" y="507492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7E8F9"/>
                </a:solidFill>
              </a:rPr>
              <a:t>ACTIVE CLIENTS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5 / 20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06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II · SERVICES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4가지 서비스로 끝까지.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57200" y="2834640"/>
            <a:ext cx="5669280" cy="155448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9260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spc="400" kern="0" dirty="0">
                <a:solidFill>
                  <a:srgbClr val="06B6D4"/>
                </a:solidFill>
              </a:rPr>
              <a:t>WEB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333756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Web Apps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0080" y="379476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Next.js 기반 SaaS·랜딩·관리자 페이지. 5일~3주.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309360" y="2834640"/>
            <a:ext cx="5669280" cy="155448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92240" y="29260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spc="400" kern="0" dirty="0">
                <a:solidFill>
                  <a:srgbClr val="06B6D4"/>
                </a:solidFill>
              </a:rPr>
              <a:t>APP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92240" y="333756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Mobile Apps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492240" y="379476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React Native·Flutter 크로스 플랫폼. 2~6주.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4572000"/>
            <a:ext cx="5669280" cy="155448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46634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spc="400" kern="0" dirty="0">
                <a:solidFill>
                  <a:srgbClr val="06B6D4"/>
                </a:solidFill>
              </a:rPr>
              <a:t>AI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" y="507492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AI Integration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40080" y="553212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LLM API 연동·챗봇·자동화 워크플로우. 1~2주.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309360" y="4572000"/>
            <a:ext cx="5669280" cy="155448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92240" y="46634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spc="400" kern="0" dirty="0">
                <a:solidFill>
                  <a:srgbClr val="06B6D4"/>
                </a:solidFill>
              </a:rPr>
              <a:t>AUTO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92240" y="507492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Automation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492240" y="553212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데이터 크롤링·n8n·Zapier 통합. 3일~1주.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6 / 20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2743200"/>
            <a:ext cx="7315200" cy="7315200"/>
          </a:xfrm>
          <a:prstGeom prst="ellipse">
            <a:avLst/>
          </a:prstGeom>
          <a:solidFill>
            <a:srgbClr val="7C3AED">
              <a:alpha val="30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5486400" cy="5486400"/>
          </a:xfrm>
          <a:prstGeom prst="ellipse">
            <a:avLst/>
          </a:prstGeom>
          <a:solidFill>
            <a:srgbClr val="06B6D4">
              <a:alpha val="20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07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II · APPROACH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i="1" dirty="0">
                <a:solidFill>
                  <a:srgbClr val="FFFFFF"/>
                </a:solidFill>
              </a:rPr>
              <a:t>"AI를 도구로,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457200" y="283464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06B6D4"/>
                </a:solidFill>
              </a:rPr>
              <a:t>개발자는 디렉터로."</a:t>
            </a:r>
            <a:endParaRPr lang="en-US" sz="3800" dirty="0"/>
          </a:p>
        </p:txBody>
      </p:sp>
      <p:sp>
        <p:nvSpPr>
          <p:cNvPr id="8" name="Shape 6"/>
          <p:cNvSpPr/>
          <p:nvPr/>
        </p:nvSpPr>
        <p:spPr>
          <a:xfrm>
            <a:off x="457200" y="3931920"/>
            <a:ext cx="3657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411480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400" dirty="0">
                <a:solidFill>
                  <a:srgbClr val="C7D2FE"/>
                </a:solidFill>
              </a:rPr>
              <a:t>Claude Code · Cursor · GitHub Copilot 등을 활용해 코드 라이팅 시간을 50% 줄였습니다. 줄어든 시간은 사용자 경험·검증·반복에 투자합니다.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57607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6B6D4"/>
                </a:solidFill>
              </a:rPr>
              <a:t>결과: 같은 비용으로 30% 더 빠른 출시.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7 / 20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08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II · TECH STACK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FFFFFF"/>
                </a:solidFill>
              </a:rPr>
              <a:t>Tools we love.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457200" y="2834640"/>
            <a:ext cx="3749040" cy="347472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30175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6B6D4"/>
                </a:solidFill>
              </a:rPr>
              <a:t>FRONTEND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40080" y="3429000"/>
            <a:ext cx="3383280" cy="0"/>
          </a:xfrm>
          <a:prstGeom prst="line">
            <a:avLst/>
          </a:prstGeom>
          <a:noFill/>
          <a:ln w="12700">
            <a:solidFill>
              <a:srgbClr val="06B6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61188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Next.js 15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41148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React 19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461772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Tailwind CSS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51206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shadcn/ui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56235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Framer Motion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343400" y="2834640"/>
            <a:ext cx="3749040" cy="347472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26280" y="30175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6B6D4"/>
                </a:solidFill>
              </a:rPr>
              <a:t>BACKEND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26280" y="3429000"/>
            <a:ext cx="3383280" cy="0"/>
          </a:xfrm>
          <a:prstGeom prst="line">
            <a:avLst/>
          </a:prstGeom>
          <a:noFill/>
          <a:ln w="12700">
            <a:solidFill>
              <a:srgbClr val="06B6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26280" y="361188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Node.js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26280" y="41148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Supabase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26280" y="461772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PostgreSQL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526280" y="51206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Vercel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526280" y="56235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Cloudflare Workers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8229600" y="2834640"/>
            <a:ext cx="3749040" cy="347472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12480" y="30175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6B6D4"/>
                </a:solidFill>
              </a:rPr>
              <a:t>AI / DATA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8412480" y="3429000"/>
            <a:ext cx="3383280" cy="0"/>
          </a:xfrm>
          <a:prstGeom prst="line">
            <a:avLst/>
          </a:prstGeom>
          <a:noFill/>
          <a:ln w="12700">
            <a:solidFill>
              <a:srgbClr val="06B6D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0" y="361188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Claude API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412480" y="41148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OpenAI API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8412480" y="461772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Pinecone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8412480" y="51206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n8n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8412480" y="56235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· Playwright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8 / 20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09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III · PROCESS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FFFFFF"/>
                </a:solidFill>
              </a:rPr>
              <a:t>5 days. 5 phases.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57200" y="3017520"/>
            <a:ext cx="2194560" cy="2743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32004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7E8F9"/>
                </a:solidFill>
              </a:rPr>
              <a:t>Day 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94360" y="36118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FFFFFF"/>
                </a:solidFill>
              </a:rPr>
              <a:t>Discover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594360" y="4251960"/>
            <a:ext cx="914400" cy="0"/>
          </a:xfrm>
          <a:prstGeom prst="line">
            <a:avLst/>
          </a:prstGeom>
          <a:noFill/>
          <a:ln w="1905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44348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7D2FE"/>
                </a:solidFill>
              </a:rPr>
              <a:t>요구사항·범위 합의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0" y="3017520"/>
            <a:ext cx="2194560" cy="274320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880360" y="32004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7E8F9"/>
                </a:solidFill>
              </a:rPr>
              <a:t>Day 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880360" y="36118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FFFFFF"/>
                </a:solidFill>
              </a:rPr>
              <a:t>Design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2880360" y="4251960"/>
            <a:ext cx="914400" cy="0"/>
          </a:xfrm>
          <a:prstGeom prst="line">
            <a:avLst/>
          </a:prstGeom>
          <a:noFill/>
          <a:ln w="1905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880360" y="44348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7D2FE"/>
                </a:solidFill>
              </a:rPr>
              <a:t>와이어프레임·UI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029200" y="3017520"/>
            <a:ext cx="2194560" cy="2743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166360" y="32004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7E8F9"/>
                </a:solidFill>
              </a:rPr>
              <a:t>Day 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166360" y="36118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FFFFFF"/>
                </a:solidFill>
              </a:rPr>
              <a:t>Build</a:t>
            </a:r>
            <a:endParaRPr lang="en-US" sz="2200" dirty="0"/>
          </a:p>
        </p:txBody>
      </p:sp>
      <p:sp>
        <p:nvSpPr>
          <p:cNvPr id="18" name="Shape 16"/>
          <p:cNvSpPr/>
          <p:nvPr/>
        </p:nvSpPr>
        <p:spPr>
          <a:xfrm>
            <a:off x="5166360" y="4251960"/>
            <a:ext cx="914400" cy="0"/>
          </a:xfrm>
          <a:prstGeom prst="line">
            <a:avLst/>
          </a:prstGeom>
          <a:noFill/>
          <a:ln w="1905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66360" y="44348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7D2FE"/>
                </a:solidFill>
              </a:rPr>
              <a:t>AI 페어 프로그래밍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0" y="3017520"/>
            <a:ext cx="2194560" cy="274320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452360" y="32004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7E8F9"/>
                </a:solidFill>
              </a:rPr>
              <a:t>Day 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452360" y="36118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FFFFFF"/>
                </a:solidFill>
              </a:rPr>
              <a:t>Test</a:t>
            </a:r>
            <a:endParaRPr lang="en-US" sz="2200" dirty="0"/>
          </a:p>
        </p:txBody>
      </p:sp>
      <p:sp>
        <p:nvSpPr>
          <p:cNvPr id="23" name="Shape 21"/>
          <p:cNvSpPr/>
          <p:nvPr/>
        </p:nvSpPr>
        <p:spPr>
          <a:xfrm>
            <a:off x="7452360" y="4251960"/>
            <a:ext cx="914400" cy="0"/>
          </a:xfrm>
          <a:prstGeom prst="line">
            <a:avLst/>
          </a:prstGeom>
          <a:noFill/>
          <a:ln w="19050">
            <a:solidFill>
              <a:srgbClr val="FFFF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452360" y="44348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7D2FE"/>
                </a:solidFill>
              </a:rPr>
              <a:t>QA·피드백 반복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9601200" y="3017520"/>
            <a:ext cx="2194560" cy="2743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738360" y="32004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7E8F9"/>
                </a:solidFill>
              </a:rPr>
              <a:t>Day 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38360" y="361188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FFFFFF"/>
                </a:solidFill>
              </a:rPr>
              <a:t>Ship</a:t>
            </a:r>
            <a:endParaRPr lang="en-US" sz="2200" dirty="0"/>
          </a:p>
        </p:txBody>
      </p:sp>
      <p:sp>
        <p:nvSpPr>
          <p:cNvPr id="28" name="Shape 26"/>
          <p:cNvSpPr/>
          <p:nvPr/>
        </p:nvSpPr>
        <p:spPr>
          <a:xfrm>
            <a:off x="9738360" y="4251960"/>
            <a:ext cx="914400" cy="0"/>
          </a:xfrm>
          <a:prstGeom prst="line">
            <a:avLst/>
          </a:prstGeom>
          <a:noFill/>
          <a:ln w="19050">
            <a:solidFill>
              <a:srgbClr val="FFFFF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738360" y="4434840"/>
            <a:ext cx="1920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C7D2FE"/>
                </a:solidFill>
              </a:rPr>
              <a:t>배포·문서·핸드오프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9 / 20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VibeStack Company Profile</dc:title>
  <dc:subject>PptxGenJS Presentation</dc:subject>
  <dc:creator>PptxGenJS</dc:creator>
  <cp:lastModifiedBy>PptxGenJS</cp:lastModifiedBy>
  <cp:revision>1</cp:revision>
  <dcterms:created xsi:type="dcterms:W3CDTF">2026-04-29T12:47:08Z</dcterms:created>
  <dcterms:modified xsi:type="dcterms:W3CDTF">2026-04-29T12:47:08Z</dcterms:modified>
</cp:coreProperties>
</file>