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2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charts/chart3.xml" ContentType="application/vnd.openxmlformats-officedocument.drawingml.chart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시장 규모 (조 원)</c:v>
                </c:pt>
              </c:strCache>
            </c:strRef>
          </c:tx>
          <c:spPr>
            <a:solidFill>
              <a:srgbClr val="FF4081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A1B3D"/>
                    </a:solidFill>
                    <a:latin typeface="Arial Black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2021</c:v>
                  </c:pt>
                  <c:pt idx="1">
                    <c:v>2022</c:v>
                  </c:pt>
                  <c:pt idx="2">
                    <c:v>2023</c:v>
                  </c:pt>
                  <c:pt idx="3">
                    <c:v>2024</c:v>
                  </c:pt>
                  <c:pt idx="4">
                    <c:v>2025E</c:v>
                  </c:pt>
                  <c:pt idx="5">
                    <c:v>2030E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3.2</c:v>
                </c:pt>
                <c:pt idx="1">
                  <c:v>4.1</c:v>
                </c:pt>
                <c:pt idx="2">
                  <c:v>5.4</c:v>
                </c:pt>
                <c:pt idx="3">
                  <c:v>6.8</c:v>
                </c:pt>
                <c:pt idx="4">
                  <c:v>8.2</c:v>
                </c:pt>
                <c:pt idx="5">
                  <c:v>18.4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1A1B3D"/>
                  </a:solidFill>
                  <a:latin typeface="Arial Black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Verdana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Verdan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MRR (백만원)</c:v>
                </c:pt>
              </c:strCache>
            </c:strRef>
          </c:tx>
          <c:spPr>
            <a:solidFill>
              <a:srgbClr val="C6FF00"/>
            </a:solidFill>
            <a:ln w="50800" cap="flat">
              <a:solidFill>
                <a:srgbClr val="C6FF00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A1B3D"/>
                    </a:solidFill>
                    <a:latin typeface="Arial Black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14"/>
            <c:spPr>
              <a:solidFill>
                <a:srgbClr val="C6FF00"/>
              </a:solidFill>
              <a:ln w="9525" cap="flat">
                <a:solidFill>
                  <a:srgbClr val="C6FF00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Sheet1!$A$2:$A$10</c:f>
              <c:multiLvlStrCache>
                <c:ptCount val="9"/>
                <c:lvl>
                  <c:pt idx="0">
                    <c:v>M0</c:v>
                  </c:pt>
                  <c:pt idx="1">
                    <c:v>M+1</c:v>
                  </c:pt>
                  <c:pt idx="2">
                    <c:v>M+2</c:v>
                  </c:pt>
                  <c:pt idx="3">
                    <c:v>M+3</c:v>
                  </c:pt>
                  <c:pt idx="4">
                    <c:v>M+4</c:v>
                  </c:pt>
                  <c:pt idx="5">
                    <c:v>M+5</c:v>
                  </c:pt>
                  <c:pt idx="6">
                    <c:v>M+6</c:v>
                  </c:pt>
                  <c:pt idx="7">
                    <c:v>M+7</c:v>
                  </c:pt>
                  <c:pt idx="8">
                    <c:v>M+8</c:v>
                  </c:pt>
                </c:lvl>
              </c:multiLvlStrCache>
            </c:multiLvl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0.8</c:v>
                </c:pt>
                <c:pt idx="1">
                  <c:v>2.1</c:v>
                </c:pt>
                <c:pt idx="2">
                  <c:v>3.8</c:v>
                </c:pt>
                <c:pt idx="3">
                  <c:v>6.2</c:v>
                </c:pt>
                <c:pt idx="4">
                  <c:v>9.4</c:v>
                </c:pt>
                <c:pt idx="5">
                  <c:v>13.8</c:v>
                </c:pt>
                <c:pt idx="6">
                  <c:v>18.6</c:v>
                </c:pt>
                <c:pt idx="7">
                  <c:v>23.2</c:v>
                </c:pt>
                <c:pt idx="8">
                  <c:v>28</c:v>
                </c:pt>
              </c:numCache>
            </c:numRef>
          </c:val>
          <c:smooth val="0"/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A1B3D"/>
                  </a:solidFill>
                  <a:latin typeface="Arial Black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Verdana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12700" cap="flat">
              <a:solidFill>
                <a:srgbClr val="888888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000000"/>
                </a:solidFill>
                <a:latin typeface="Verdana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Use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F4081"/>
              </a:solidFill>
              <a:effectLst/>
            </c:spPr>
          </c:dPt>
          <c:dPt>
            <c:idx val="1"/>
            <c:bubble3D val="0"/>
            <c:spPr>
              <a:solidFill>
                <a:srgbClr val="C6FF00"/>
              </a:solidFill>
              <a:effectLst/>
            </c:spPr>
          </c:dPt>
          <c:dPt>
            <c:idx val="2"/>
            <c:bubble3D val="0"/>
            <c:spPr>
              <a:solidFill>
                <a:srgbClr val="00BCD4"/>
              </a:solidFill>
              <a:effectLst/>
            </c:spPr>
          </c:dPt>
          <c:dPt>
            <c:idx val="3"/>
            <c:bubble3D val="0"/>
            <c:spPr>
              <a:solidFill>
                <a:srgbClr val="707080"/>
              </a:solidFill>
              <a:effectLst/>
            </c:spPr>
          </c:dPt>
          <c:dLbls>
            <c:dLbl>
              <c:idx val="0"/>
              <c:numFmt formatCode="General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5F2E8"/>
                      </a:solidFill>
                      <a:latin typeface="Arial Black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numFmt formatCode="General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5F2E8"/>
                      </a:solidFill>
                      <a:latin typeface="Arial Black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numFmt formatCode="General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5F2E8"/>
                      </a:solidFill>
                      <a:latin typeface="Arial Black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numFmt formatCode="General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5F2E8"/>
                      </a:solidFill>
                      <a:latin typeface="Arial Black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General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인건비 (12개월)</c:v>
                </c:pt>
                <c:pt idx="1">
                  <c:v>인프라·AI API</c:v>
                </c:pt>
                <c:pt idx="2">
                  <c:v>마케팅·PLG</c:v>
                </c:pt>
                <c:pt idx="3">
                  <c:v>기타·법률·운영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60</c:v>
                </c:pt>
                <c:pt idx="1">
                  <c:v>18</c:v>
                </c:pt>
                <c:pt idx="2">
                  <c:v>14</c:v>
                </c:pt>
                <c:pt idx="3">
                  <c:v>8</c:v>
                </c:pt>
              </c:numCache>
            </c:numRef>
          </c:val>
        </c:ser>
        <c:firstSliceAng val="0"/>
        <c:holeSize val="55"/>
      </c:doughnutChart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6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SOLO ENGINE / SEED ROUND / 2026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9601200" y="457200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0B5B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CONFIDENTIAL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822960"/>
            <a:ext cx="11247120" cy="0"/>
          </a:xfrm>
          <a:prstGeom prst="line">
            <a:avLst/>
          </a:prstGeom>
          <a:noFill/>
          <a:ln w="8890">
            <a:solidFill>
              <a:srgbClr val="C6FF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46304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spc="-300" kern="0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Solo</a:t>
            </a:r>
            <a:endParaRPr lang="en-US" sz="13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109728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i="1" spc="-3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Engine.</a:t>
            </a:r>
            <a:endParaRPr lang="en-US" sz="13000" dirty="0"/>
          </a:p>
        </p:txBody>
      </p:sp>
      <p:sp>
        <p:nvSpPr>
          <p:cNvPr id="7" name="Shape 5"/>
          <p:cNvSpPr/>
          <p:nvPr/>
        </p:nvSpPr>
        <p:spPr>
          <a:xfrm>
            <a:off x="457200" y="4297680"/>
            <a:ext cx="11247120" cy="0"/>
          </a:xfrm>
          <a:prstGeom prst="line">
            <a:avLst/>
          </a:prstGeom>
          <a:noFill/>
          <a:ln w="12700">
            <a:solidFill>
              <a:srgbClr val="FF40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45262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기업가를 위한 운영 OS — 회계·CRM·콘텐츠 통합 자동화.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457200" y="507492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Seed Round / ₩500M / Lead Investor 모집.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457200" y="5669280"/>
            <a:ext cx="1124712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58521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FOUNDER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60807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Yoo Sang-hun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291840" y="58521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RAISING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291840" y="60807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₩500M Seed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126480" y="58521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MRR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126480" y="60807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₩28M (M+24%)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961120" y="5852160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DECK DATE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961120" y="6080760"/>
            <a:ext cx="2560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2026.05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09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COMPETITION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p.10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경쟁. 단일 SaaS는 많지만, 통합 OS는 우리뿐.</a:t>
            </a:r>
            <a:endParaRPr lang="en-US" sz="2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783080"/>
          <a:ext cx="11247120" cy="914400"/>
        </p:xfrm>
        <a:graphic>
          <a:graphicData uri="http://schemas.openxmlformats.org/drawingml/2006/table">
            <a:tbl>
              <a:tblPr/>
              <a:tblGrid>
                <a:gridCol w="2249424"/>
                <a:gridCol w="2249424"/>
                <a:gridCol w="2249424"/>
                <a:gridCol w="2249424"/>
                <a:gridCol w="2249424"/>
              </a:tblGrid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5F2E8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기능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1A1B3D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SoloEngine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FF0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5F2E8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삼쩜삼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5F2E8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노션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3D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5F2E8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허브스팟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1B3D"/>
                    </a:solidFill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TAX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 (환급만)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CRM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△ (DB)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CONTENT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△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INVOICE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△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INSIGHT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O (AI)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X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△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Noto Sans KR" pitchFamily="34" charset="0"/>
                          <a:ea typeface="Noto Sans KR" pitchFamily="34" charset="-122"/>
                          <a:cs typeface="Noto Sans KR" pitchFamily="34" charset="-120"/>
                        </a:rPr>
                        <a:t>월 비용 (KR)</a:t>
                      </a:r>
                      <a:endParaRPr lang="en-US" sz="1200" dirty="0">
                        <a:latin typeface="Noto Sans KR" charset="0"/>
                        <a:ea typeface="Noto Sans KR" charset="0"/>
                        <a:cs typeface="Noto Sans KR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4081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₩29.8K</a:t>
                      </a:r>
                      <a:endParaRPr lang="en-US" sz="12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무료/45K</a:t>
                      </a:r>
                      <a:endParaRPr lang="en-US" sz="12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8K-24K</a:t>
                      </a:r>
                      <a:endParaRPr lang="en-US" sz="12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Arial Black" pitchFamily="34" charset="0"/>
                          <a:ea typeface="Arial Black" pitchFamily="34" charset="-122"/>
                          <a:cs typeface="Arial Black" pitchFamily="34" charset="-120"/>
                        </a:rPr>
                        <a:t>60K-200K</a:t>
                      </a:r>
                      <a:endParaRPr lang="en-US" sz="1200" dirty="0">
                        <a:latin typeface="Arial Black" charset="0"/>
                        <a:ea typeface="Arial Black" charset="0"/>
                        <a:cs typeface="Arial Black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A2D5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 5"/>
          <p:cNvSpPr/>
          <p:nvPr/>
        </p:nvSpPr>
        <p:spPr>
          <a:xfrm>
            <a:off x="457200" y="60350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i="1" dirty="0">
                <a:solidFill>
                  <a:srgbClr val="FF408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핵심: 5개 모듈 통합 + 한국 1인 기업 전담 = 카테고리 독점.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10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GO-TO-MARKET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p.11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GTM. PLG (제품 주도) + 커뮤니티 + 인플루언서 — 3축 채널.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118872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783080"/>
            <a:ext cx="1188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1828800" y="19202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PLG / Free 14일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828800" y="24231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신규 320명 / CAC 6,500원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8229600" y="2057400"/>
            <a:ext cx="3474720" cy="640080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0" y="20574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유료 전환 18%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457200" y="3154680"/>
            <a:ext cx="118872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154680"/>
            <a:ext cx="1188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828800" y="3291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 커뮤니티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828800" y="37947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디스콰이엇·해방·인스타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229600" y="3429000"/>
            <a:ext cx="3474720" cy="640080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18" name="Text 16"/>
          <p:cNvSpPr/>
          <p:nvPr/>
        </p:nvSpPr>
        <p:spPr>
          <a:xfrm>
            <a:off x="8229600" y="34290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280명 / CAC 4,200원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457200" y="4526280"/>
            <a:ext cx="118872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0" name="Text 18"/>
          <p:cNvSpPr/>
          <p:nvPr/>
        </p:nvSpPr>
        <p:spPr>
          <a:xfrm>
            <a:off x="457200" y="4526280"/>
            <a:ext cx="11887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1828800" y="46634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유튜브·뉴스레터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828800" y="516636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 인플루언서 12명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8229600" y="4800600"/>
            <a:ext cx="3474720" cy="640080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24" name="Text 22"/>
          <p:cNvSpPr/>
          <p:nvPr/>
        </p:nvSpPr>
        <p:spPr>
          <a:xfrm>
            <a:off x="8229600" y="4800600"/>
            <a:ext cx="34747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220명 / CAC 11,000원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457200" y="6035040"/>
            <a:ext cx="11247120" cy="4572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6" name="Text 24"/>
          <p:cNvSpPr/>
          <p:nvPr/>
        </p:nvSpPr>
        <p:spPr>
          <a:xfrm>
            <a:off x="457200" y="6035040"/>
            <a:ext cx="11247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C6FF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종합 CAC ₩7,567 / LTV ₩430,000 / LTV/CAC 56.8x / 페이백 1.4개월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11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ROADMAP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로드맵. M+9 → M+24 — Pre-A 라운드까지.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182880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182880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M+9~12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57200" y="24231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Q4 2026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468880" y="21945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PRO 본격 / MRR ₩60M / 1,500 고객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82880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20040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M+13~18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37947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H1 2027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468880" y="35661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BUSINESS 출시 / MRR ₩180M / 4,500 고객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4572000"/>
            <a:ext cx="1828800" cy="118872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57200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M+19~24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57200" y="516636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H2 2027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468880" y="4937760"/>
            <a:ext cx="9144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Pre-A 라운드 ₩2.5B / MRR ₩320M / 8,000 고객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12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TEAM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팀. 4명 — 풀스택 시드 팀.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2743200" cy="429768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1783080"/>
            <a:ext cx="2743200" cy="164592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2103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CEO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731520" y="23774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Yoo Sang-hun</a:t>
            </a:r>
            <a:endParaRPr lang="en-US" sz="2200" dirty="0"/>
          </a:p>
        </p:txBody>
      </p:sp>
      <p:sp>
        <p:nvSpPr>
          <p:cNvPr id="11" name="Shape 9"/>
          <p:cNvSpPr/>
          <p:nvPr/>
        </p:nvSpPr>
        <p:spPr>
          <a:xfrm>
            <a:off x="731520" y="2926080"/>
            <a:ext cx="22860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108960"/>
            <a:ext cx="22860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토스 PO 5년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 3년 운영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100M GMV 달성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337560" y="1783080"/>
            <a:ext cx="2743200" cy="429768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4" name="Shape 12"/>
          <p:cNvSpPr/>
          <p:nvPr/>
        </p:nvSpPr>
        <p:spPr>
          <a:xfrm>
            <a:off x="3337560" y="1783080"/>
            <a:ext cx="2743200" cy="164592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15" name="Text 13"/>
          <p:cNvSpPr/>
          <p:nvPr/>
        </p:nvSpPr>
        <p:spPr>
          <a:xfrm>
            <a:off x="3611880" y="2103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CTO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611880" y="23774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Han Ji-won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3611880" y="2926080"/>
            <a:ext cx="22860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11880" y="3108960"/>
            <a:ext cx="22860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카카오 ML 6년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GPT-4 프로덕션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특허 3건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217920" y="1783080"/>
            <a:ext cx="2743200" cy="429768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0" name="Shape 18"/>
          <p:cNvSpPr/>
          <p:nvPr/>
        </p:nvSpPr>
        <p:spPr>
          <a:xfrm>
            <a:off x="6217920" y="1783080"/>
            <a:ext cx="2743200" cy="164592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21" name="Text 19"/>
          <p:cNvSpPr/>
          <p:nvPr/>
        </p:nvSpPr>
        <p:spPr>
          <a:xfrm>
            <a:off x="6492240" y="2103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Design / PM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492240" y="23774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Kim Min-jae</a:t>
            </a:r>
            <a:endParaRPr lang="en-US" sz="2200" dirty="0"/>
          </a:p>
        </p:txBody>
      </p:sp>
      <p:sp>
        <p:nvSpPr>
          <p:cNvPr id="23" name="Shape 21"/>
          <p:cNvSpPr/>
          <p:nvPr/>
        </p:nvSpPr>
        <p:spPr>
          <a:xfrm>
            <a:off x="6492240" y="2926080"/>
            <a:ext cx="22860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92240" y="3108960"/>
            <a:ext cx="22860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쿠팡 PM 4년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UX 디자인 전공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 운영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9098280" y="1783080"/>
            <a:ext cx="2743200" cy="429768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6" name="Shape 24"/>
          <p:cNvSpPr/>
          <p:nvPr/>
        </p:nvSpPr>
        <p:spPr>
          <a:xfrm>
            <a:off x="9098280" y="1783080"/>
            <a:ext cx="2743200" cy="164592"/>
          </a:xfrm>
          <a:prstGeom prst="rect">
            <a:avLst/>
          </a:prstGeom>
          <a:solidFill>
            <a:srgbClr val="C6FF00"/>
          </a:solidFill>
          <a:ln/>
        </p:spPr>
      </p:sp>
      <p:sp>
        <p:nvSpPr>
          <p:cNvPr id="27" name="Text 25"/>
          <p:cNvSpPr/>
          <p:nvPr/>
        </p:nvSpPr>
        <p:spPr>
          <a:xfrm>
            <a:off x="9372600" y="2103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Growth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9372600" y="2377440"/>
            <a:ext cx="2286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Park Soo-yeon</a:t>
            </a:r>
            <a:endParaRPr lang="en-US" sz="2200" dirty="0"/>
          </a:p>
        </p:txBody>
      </p:sp>
      <p:sp>
        <p:nvSpPr>
          <p:cNvPr id="29" name="Shape 27"/>
          <p:cNvSpPr/>
          <p:nvPr/>
        </p:nvSpPr>
        <p:spPr>
          <a:xfrm>
            <a:off x="9372600" y="2926080"/>
            <a:ext cx="22860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9372600" y="3108960"/>
            <a:ext cx="2286000" cy="2743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당근마켓 그로스 3년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B2B SaaS 마케팅</a:t>
            </a:r>
            <a:endParaRPr lang="en-US" sz="11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PLG 전문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13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USE OF FUNDS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p.14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자금. ₩500M — 인건비 60% / 인프라 18% / 마케팅 14% / 기타 8%.</a:t>
            </a:r>
            <a:endParaRPr lang="en-US" sz="18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783080"/>
          <a:ext cx="5029200" cy="41148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Text 5"/>
          <p:cNvSpPr/>
          <p:nvPr/>
        </p:nvSpPr>
        <p:spPr>
          <a:xfrm>
            <a:off x="5760720" y="178308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₩300M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7589520" y="178308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인건비</a:t>
            </a:r>
            <a:endParaRPr lang="en-US" sz="1400" dirty="0"/>
          </a:p>
        </p:txBody>
      </p:sp>
      <p:sp>
        <p:nvSpPr>
          <p:cNvPr id="10" name="Text 7"/>
          <p:cNvSpPr/>
          <p:nvPr/>
        </p:nvSpPr>
        <p:spPr>
          <a:xfrm>
            <a:off x="7589520" y="207568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ML 1 / Backend 1 / Growth 1 신규 채용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5760720" y="278892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₩90M</a:t>
            </a:r>
            <a:endParaRPr lang="en-US" sz="2200" dirty="0"/>
          </a:p>
        </p:txBody>
      </p:sp>
      <p:sp>
        <p:nvSpPr>
          <p:cNvPr id="12" name="Text 9"/>
          <p:cNvSpPr/>
          <p:nvPr/>
        </p:nvSpPr>
        <p:spPr>
          <a:xfrm>
            <a:off x="7589520" y="278892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인프라</a:t>
            </a:r>
            <a:endParaRPr lang="en-US" sz="1400" dirty="0"/>
          </a:p>
        </p:txBody>
      </p:sp>
      <p:sp>
        <p:nvSpPr>
          <p:cNvPr id="13" name="Text 10"/>
          <p:cNvSpPr/>
          <p:nvPr/>
        </p:nvSpPr>
        <p:spPr>
          <a:xfrm>
            <a:off x="7589520" y="308152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AWS · GPT-4 API · Claude API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5760720" y="379476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₩70M</a:t>
            </a:r>
            <a:endParaRPr lang="en-US" sz="2200" dirty="0"/>
          </a:p>
        </p:txBody>
      </p:sp>
      <p:sp>
        <p:nvSpPr>
          <p:cNvPr id="15" name="Text 12"/>
          <p:cNvSpPr/>
          <p:nvPr/>
        </p:nvSpPr>
        <p:spPr>
          <a:xfrm>
            <a:off x="7589520" y="379476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마케팅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589520" y="408736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유튜브 인플루언서 12명 + PLG 광고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5760720" y="4800600"/>
            <a:ext cx="1645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₩40M</a:t>
            </a:r>
            <a:endParaRPr lang="en-US" sz="2200" dirty="0"/>
          </a:p>
        </p:txBody>
      </p:sp>
      <p:sp>
        <p:nvSpPr>
          <p:cNvPr id="18" name="Text 15"/>
          <p:cNvSpPr/>
          <p:nvPr/>
        </p:nvSpPr>
        <p:spPr>
          <a:xfrm>
            <a:off x="7589520" y="480060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기타</a:t>
            </a:r>
            <a:endParaRPr lang="en-US" sz="1400" dirty="0"/>
          </a:p>
        </p:txBody>
      </p:sp>
      <p:sp>
        <p:nvSpPr>
          <p:cNvPr id="19" name="Text 16"/>
          <p:cNvSpPr/>
          <p:nvPr/>
        </p:nvSpPr>
        <p:spPr>
          <a:xfrm>
            <a:off x="7589520" y="5093208"/>
            <a:ext cx="4114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법률 자문 / 보험 / 회계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A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6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ASK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0B5B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p.15 / 17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C6FF0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371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₩500M</a:t>
            </a:r>
            <a:endParaRPr lang="en-US" sz="13000" dirty="0"/>
          </a:p>
        </p:txBody>
      </p:sp>
      <p:sp>
        <p:nvSpPr>
          <p:cNvPr id="6" name="Text 4"/>
          <p:cNvSpPr/>
          <p:nvPr/>
        </p:nvSpPr>
        <p:spPr>
          <a:xfrm>
            <a:off x="457200" y="274320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i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Seed Round.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457200" y="3520440"/>
            <a:ext cx="11247120" cy="0"/>
          </a:xfrm>
          <a:prstGeom prst="line">
            <a:avLst/>
          </a:prstGeom>
          <a:noFill/>
          <a:ln w="12700">
            <a:solidFill>
              <a:srgbClr val="FF408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3840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VALUATION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41148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₩2.5B post-money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LEAD INVESTOR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291840" y="41148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Lead 모집 (₩300M+)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126480" y="3840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RUNWAY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126480" y="41148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12 개월 + 6 개월 버퍼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8961120" y="3840480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EXPECTED CLOSE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961120" y="4114800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2026.07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57200" y="4937760"/>
            <a:ext cx="1124712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516636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PRIORITIES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" y="544068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01. ML 모델 고도화 — 분류 정확도 96.4 → 99%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02. PRO 출시 + BUSINESS 베타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03. Y2 MRR ₩320M 도달 (Pre-A 준비)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15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Q&amp;A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예상 Q&amp;A. VC Top 5.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457200" y="16916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Q1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1371600" y="16916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5개 모듈 동시 운영은 너무 욕심?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371600" y="207568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M0 TAX 단일 → M+8 5개 통합. 핵심은 '1인 기업 한 명에게 5개' — 모듈별 신규 고객 아니라 기존 고객 LTV 확장.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457200" y="26060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Q2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1371600" y="26060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삼쩜삼이 무료인데 ₩29,800은 비싼 편 아닌가?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371600" y="299008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삼쩜삼은 환급 신고만. 우리는 5개 모듈 통합. 1인 기업 평균 SaaS 비용 ₩48만 → 우리 ₩29,800 = 94% 절감.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457200" y="35204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Q3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1371600" y="35204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M-on-M +24%는 락인 효과인가, 진짜 성장인가?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371600" y="390448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신규 가입의 78%는 인플루언서·커뮤니티 추천. 락인은 CRM 데이터 + 회계 데이터로 자연 발생. 이탈 월 2.1%.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457200" y="44348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Q4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1371600" y="44348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허브스팟·노션 같은 글로벌이 들어오면?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371600" y="481888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글로벌은 한국 세무법·홈택스·1인 기업 특수성 미지원. '한국 1인 기업 OS' 카테고리는 우리만.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57200" y="5349240"/>
            <a:ext cx="731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Q5</a:t>
            </a:r>
            <a:endParaRPr lang="en-US" sz="2400" dirty="0"/>
          </a:p>
        </p:txBody>
      </p:sp>
      <p:sp>
        <p:nvSpPr>
          <p:cNvPr id="20" name="Text 18"/>
          <p:cNvSpPr/>
          <p:nvPr/>
        </p:nvSpPr>
        <p:spPr>
          <a:xfrm>
            <a:off x="1371600" y="5349240"/>
            <a:ext cx="103327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₩500M으로 12개월 가능한가?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371600" y="5733288"/>
            <a:ext cx="10332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현재 MRR ₩28M / 마진 78% → 월 ₩22M 자체 운영 가능. 시드는 채용·마케팅 가속 용도.</a:t>
            </a:r>
            <a:endParaRPr lang="en-US" sz="10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1A1B3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Let's</a:t>
            </a:r>
            <a:endParaRPr lang="en-US" sz="11000" dirty="0"/>
          </a:p>
        </p:txBody>
      </p:sp>
      <p:sp>
        <p:nvSpPr>
          <p:cNvPr id="3" name="Text 1"/>
          <p:cNvSpPr/>
          <p:nvPr/>
        </p:nvSpPr>
        <p:spPr>
          <a:xfrm>
            <a:off x="457200" y="27432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0" b="1" i="1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Build.</a:t>
            </a:r>
            <a:endParaRPr lang="en-US" sz="11000" dirty="0"/>
          </a:p>
        </p:txBody>
      </p:sp>
      <p:sp>
        <p:nvSpPr>
          <p:cNvPr id="4" name="Shape 2"/>
          <p:cNvSpPr/>
          <p:nvPr/>
        </p:nvSpPr>
        <p:spPr>
          <a:xfrm>
            <a:off x="457200" y="4297680"/>
            <a:ext cx="11247120" cy="0"/>
          </a:xfrm>
          <a:prstGeom prst="line">
            <a:avLst/>
          </a:prstGeom>
          <a:noFill/>
          <a:ln w="12700">
            <a:solidFill>
              <a:srgbClr val="FF408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452628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C6FF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SoloEngine — 1인 기업 운영 OS.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457200" y="51206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B0B5B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Yoo Sang-hun · CEO  /  invest@soloengine.kr  /  soloengine.kr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5760720"/>
            <a:ext cx="1371600" cy="0"/>
          </a:xfrm>
          <a:prstGeom prst="line">
            <a:avLst/>
          </a:prstGeom>
          <a:noFill/>
          <a:ln w="8890">
            <a:solidFill>
              <a:srgbClr val="C6FF0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594360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spc="400" kern="0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DECK · 2026.05 · CONFIDENTIAL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10058400" y="644652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p.17 / 17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01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PROBLEM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p.02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2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기업이 늘어나는데, 그들의 도구는 SaaS 12개 이상 — 카오스.</a:t>
            </a:r>
            <a:endParaRPr lang="en-US" sz="2800" dirty="0"/>
          </a:p>
        </p:txBody>
      </p:sp>
      <p:sp>
        <p:nvSpPr>
          <p:cNvPr id="7" name="Shape 5"/>
          <p:cNvSpPr/>
          <p:nvPr/>
        </p:nvSpPr>
        <p:spPr>
          <a:xfrm>
            <a:off x="457200" y="2286000"/>
            <a:ext cx="11247120" cy="0"/>
          </a:xfrm>
          <a:prstGeom prst="line">
            <a:avLst/>
          </a:prstGeom>
          <a:noFill/>
          <a:ln w="12700">
            <a:solidFill>
              <a:srgbClr val="1A1B3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651760"/>
            <a:ext cx="2743200" cy="237744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9" name="Text 7"/>
          <p:cNvSpPr/>
          <p:nvPr/>
        </p:nvSpPr>
        <p:spPr>
          <a:xfrm>
            <a:off x="640080" y="2834640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1.7M</a:t>
            </a:r>
            <a:endParaRPr lang="en-US" sz="5000" dirty="0"/>
          </a:p>
        </p:txBody>
      </p:sp>
      <p:sp>
        <p:nvSpPr>
          <p:cNvPr id="10" name="Text 8"/>
          <p:cNvSpPr/>
          <p:nvPr/>
        </p:nvSpPr>
        <p:spPr>
          <a:xfrm>
            <a:off x="640080" y="402336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국내 1인 기업 (2025)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337560" y="2651760"/>
            <a:ext cx="2743200" cy="237744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2" name="Text 10"/>
          <p:cNvSpPr/>
          <p:nvPr/>
        </p:nvSpPr>
        <p:spPr>
          <a:xfrm>
            <a:off x="3520440" y="2834640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12+</a:t>
            </a:r>
            <a:endParaRPr lang="en-US" sz="5000" dirty="0"/>
          </a:p>
        </p:txBody>
      </p:sp>
      <p:sp>
        <p:nvSpPr>
          <p:cNvPr id="13" name="Text 11"/>
          <p:cNvSpPr/>
          <p:nvPr/>
        </p:nvSpPr>
        <p:spPr>
          <a:xfrm>
            <a:off x="3520440" y="402336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평균 SaaS 사용 개수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217920" y="2651760"/>
            <a:ext cx="2743200" cy="237744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0" y="2834640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₩48만</a:t>
            </a:r>
            <a:endParaRPr lang="en-US" sz="5000" dirty="0"/>
          </a:p>
        </p:txBody>
      </p:sp>
      <p:sp>
        <p:nvSpPr>
          <p:cNvPr id="16" name="Text 14"/>
          <p:cNvSpPr/>
          <p:nvPr/>
        </p:nvSpPr>
        <p:spPr>
          <a:xfrm>
            <a:off x="6400800" y="402336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SaaS 비용 평균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9098280" y="2651760"/>
            <a:ext cx="2743200" cy="237744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8" name="Text 16"/>
          <p:cNvSpPr/>
          <p:nvPr/>
        </p:nvSpPr>
        <p:spPr>
          <a:xfrm>
            <a:off x="9281160" y="2834640"/>
            <a:ext cx="246888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6.4 시간</a:t>
            </a:r>
            <a:endParaRPr lang="en-US" sz="5000" dirty="0"/>
          </a:p>
        </p:txBody>
      </p:sp>
      <p:sp>
        <p:nvSpPr>
          <p:cNvPr id="19" name="Text 17"/>
          <p:cNvSpPr/>
          <p:nvPr/>
        </p:nvSpPr>
        <p:spPr>
          <a:xfrm>
            <a:off x="9281160" y="4023360"/>
            <a:ext cx="24688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주간 도구 전환 시간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57200" y="534924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i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"세무사 + 노션 + 슬랙 + 칸바 + 구글 워크스페이스 + ... — 도구 관리에만 시간 낭비."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457200" y="57607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— 1인 기업 142명 설문, 2026.03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57200" y="61264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자료: 당사 자체 설문 / 한국세무사회 1인 기업 실태조사 2025 / 한국SaaS협회 2025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02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WHY NOW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p.03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i="1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Why Now.</a:t>
            </a:r>
            <a:endParaRPr lang="en-US" sz="6400" dirty="0"/>
          </a:p>
        </p:txBody>
      </p:sp>
      <p:sp>
        <p:nvSpPr>
          <p:cNvPr id="7" name="Text 5"/>
          <p:cNvSpPr/>
          <p:nvPr/>
        </p:nvSpPr>
        <p:spPr>
          <a:xfrm>
            <a:off x="457200" y="192024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3가지 변화가 동시에 일어났다.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457200" y="2468880"/>
            <a:ext cx="11247120" cy="0"/>
          </a:xfrm>
          <a:prstGeom prst="line">
            <a:avLst/>
          </a:prstGeom>
          <a:noFill/>
          <a:ln w="12700">
            <a:solidFill>
              <a:srgbClr val="FF4081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57200" y="2743200"/>
            <a:ext cx="914400" cy="9144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1554480" y="283464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1인 기업 폭증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0" y="292608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2020 80만 → 2025 170만 (+112%). 코로나·대퇴사·AI 등으로 가속화.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840480"/>
            <a:ext cx="914400" cy="9144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" y="384048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1554480" y="393192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API 보편화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6400800" y="402336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GPT-4 / Claude API 비용 80% 하락. 1인 기업도 AI 자동화 가능해짐.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937760"/>
            <a:ext cx="914400" cy="9144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8" name="Text 16"/>
          <p:cNvSpPr/>
          <p:nvPr/>
        </p:nvSpPr>
        <p:spPr>
          <a:xfrm>
            <a:off x="457200" y="493776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1554480" y="50292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SaaS 피로감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6400800" y="5120640"/>
            <a:ext cx="53035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SaaS 비용 + 학습 비용 부담 → '하나로 통합' 수요 증가 (G2 Trends).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03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SOLUTION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p.04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SoloEngine. 1인 기업 운영을 5개 모듈로 통합.</a:t>
            </a:r>
            <a:endParaRPr lang="en-US" sz="26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11247120" cy="0"/>
          </a:xfrm>
          <a:prstGeom prst="line">
            <a:avLst/>
          </a:prstGeom>
          <a:noFill/>
          <a:ln w="12700">
            <a:solidFill>
              <a:srgbClr val="1A1B3D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457200" y="2011680"/>
            <a:ext cx="3657600" cy="2011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1488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1554480" y="2194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TAX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40080" y="265176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회계·세무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640080" y="320040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3375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자동 분류·신고 (vs 삼쩜삼·세무사)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297680" y="2011680"/>
            <a:ext cx="3657600" cy="2011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80560" y="21488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5394960" y="2194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CRM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480560" y="265176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고객 관리</a:t>
            </a:r>
            <a:endParaRPr lang="en-US" sz="1800" dirty="0"/>
          </a:p>
        </p:txBody>
      </p:sp>
      <p:sp>
        <p:nvSpPr>
          <p:cNvPr id="18" name="Shape 16"/>
          <p:cNvSpPr/>
          <p:nvPr/>
        </p:nvSpPr>
        <p:spPr>
          <a:xfrm>
            <a:off x="4480560" y="320040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80560" y="33375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이메일·DM·문의 통합 인박스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8138160" y="2011680"/>
            <a:ext cx="3657600" cy="2011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8321040" y="214884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9235440" y="219456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CONTENT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321040" y="265176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콘텐츠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8321040" y="320040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8321040" y="333756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SNS·블로그·뉴스레터 자동 발행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57200" y="4206240"/>
            <a:ext cx="3657600" cy="2011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34340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04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1554480" y="4389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INVOICE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640080" y="48463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청구·정산</a:t>
            </a:r>
            <a:endParaRPr lang="en-US" sz="1800" dirty="0"/>
          </a:p>
        </p:txBody>
      </p:sp>
      <p:sp>
        <p:nvSpPr>
          <p:cNvPr id="30" name="Shape 28"/>
          <p:cNvSpPr/>
          <p:nvPr/>
        </p:nvSpPr>
        <p:spPr>
          <a:xfrm>
            <a:off x="640080" y="539496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" y="55321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견적서·세금계산서·정산 자동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4297680" y="4206240"/>
            <a:ext cx="3657600" cy="2011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480560" y="4343400"/>
            <a:ext cx="731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05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5394960" y="4389120"/>
            <a:ext cx="2286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INSIGHT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4480560" y="48463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인사이트</a:t>
            </a:r>
            <a:endParaRPr lang="en-US" sz="1800" dirty="0"/>
          </a:p>
        </p:txBody>
      </p:sp>
      <p:sp>
        <p:nvSpPr>
          <p:cNvPr id="36" name="Shape 34"/>
          <p:cNvSpPr/>
          <p:nvPr/>
        </p:nvSpPr>
        <p:spPr>
          <a:xfrm>
            <a:off x="4480560" y="539496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480560" y="5532120"/>
            <a:ext cx="3291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주간 매출·트래픽·고객 리포트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04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· 모듈 01 — TAX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p.05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Demo 01. 영수증 사진 → 1초 자동 분류 → 종합소득세 신고.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1828800"/>
            <a:ext cx="3657600" cy="22860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196596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01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73152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사진 촬영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31520" y="324612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38328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영수증 사진을 SoloEngine 앱에 업로드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4114800" y="26517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→</a:t>
            </a:r>
            <a:endParaRPr lang="en-US" sz="2800" dirty="0"/>
          </a:p>
        </p:txBody>
      </p:sp>
      <p:sp>
        <p:nvSpPr>
          <p:cNvPr id="13" name="Shape 11"/>
          <p:cNvSpPr/>
          <p:nvPr/>
        </p:nvSpPr>
        <p:spPr>
          <a:xfrm>
            <a:off x="4297680" y="1828800"/>
            <a:ext cx="3657600" cy="22860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14" name="Text 12"/>
          <p:cNvSpPr/>
          <p:nvPr/>
        </p:nvSpPr>
        <p:spPr>
          <a:xfrm>
            <a:off x="4572000" y="196596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02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457200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AI 분류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4572000" y="324612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0" y="338328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OCR + AI 자동 비목 분류 (1초 / 정확도 96.4%)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955280" y="2651760"/>
            <a:ext cx="1828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→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8138160" y="1828800"/>
            <a:ext cx="3657600" cy="228600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0" name="Text 18"/>
          <p:cNvSpPr/>
          <p:nvPr/>
        </p:nvSpPr>
        <p:spPr>
          <a:xfrm>
            <a:off x="8412480" y="196596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03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8412480" y="269748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자동 신고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8412480" y="3246120"/>
            <a:ext cx="329184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8412480" y="3383280"/>
            <a:ext cx="32918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종합소득세 / 부가세 / 사업소득 자동 작성·홈택스 1-Click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57200" y="4434840"/>
            <a:ext cx="11247120" cy="164592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48640" y="4572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96.4%</a:t>
            </a:r>
            <a:endParaRPr lang="en-US" sz="2200" dirty="0"/>
          </a:p>
        </p:txBody>
      </p:sp>
      <p:sp>
        <p:nvSpPr>
          <p:cNvPr id="26" name="Text 24"/>
          <p:cNvSpPr/>
          <p:nvPr/>
        </p:nvSpPr>
        <p:spPr>
          <a:xfrm>
            <a:off x="548640" y="5212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분류 정확도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3200400" y="4572000"/>
            <a:ext cx="0" cy="128016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360420" y="4572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 초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360420" y="5212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처리 시간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6012180" y="4572000"/>
            <a:ext cx="0" cy="128016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172200" y="4572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3.2 시간 → 12 분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6172200" y="5212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회계 시간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8823960" y="4572000"/>
            <a:ext cx="0" cy="128016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8983980" y="4572000"/>
            <a:ext cx="27432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₩30만 → ₩9,900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8983980" y="52120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월 비용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05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DEMO · 모듈 02·03 — CRM·CONTENT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p.06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Demo 02. 모든 채널 메시지 → 단일 인박스 → AI 자동 분류·답변.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5486400" cy="429768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19202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CRM 통합 인박스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40080" y="2331720"/>
            <a:ext cx="5120640" cy="0"/>
          </a:xfrm>
          <a:prstGeom prst="line">
            <a:avLst/>
          </a:prstGeom>
          <a:noFill/>
          <a:ln w="6350">
            <a:solidFill>
              <a:srgbClr val="1A1B3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40080" y="2514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INSTAGRAM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2468880" y="246888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DM 24개 / 우선순위 6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40080" y="292608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" y="3154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KAKAO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468880" y="31089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메시지 12개 / 신규 4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" y="356616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40080" y="3794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EMAIL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468880" y="374904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이메일 38개 / 견적 요청 8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40080" y="420624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40080" y="44348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WEBSITE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468880" y="438912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문의 폼 5개 / 답변 대기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640080" y="484632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40080" y="50749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LINKEDIN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468880" y="502920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메시지 3개 / 협업 제안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40080" y="548640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17920" y="1783080"/>
            <a:ext cx="5486400" cy="4297680"/>
          </a:xfrm>
          <a:prstGeom prst="rect">
            <a:avLst/>
          </a:prstGeom>
          <a:solidFill>
            <a:srgbClr val="1A1B3D"/>
          </a:solidFill>
          <a:ln/>
        </p:spPr>
      </p:sp>
      <p:sp>
        <p:nvSpPr>
          <p:cNvPr id="26" name="Text 24"/>
          <p:cNvSpPr/>
          <p:nvPr/>
        </p:nvSpPr>
        <p:spPr>
          <a:xfrm>
            <a:off x="6400800" y="192024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C6FF0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CONTENT 자동 발행</a:t>
            </a:r>
            <a:endParaRPr lang="en-US" sz="1600" dirty="0"/>
          </a:p>
        </p:txBody>
      </p:sp>
      <p:sp>
        <p:nvSpPr>
          <p:cNvPr id="27" name="Shape 25"/>
          <p:cNvSpPr/>
          <p:nvPr/>
        </p:nvSpPr>
        <p:spPr>
          <a:xfrm>
            <a:off x="6400800" y="2331720"/>
            <a:ext cx="5120640" cy="0"/>
          </a:xfrm>
          <a:prstGeom prst="line">
            <a:avLst/>
          </a:prstGeom>
          <a:noFill/>
          <a:ln w="6350">
            <a:solidFill>
              <a:srgbClr val="C6FF0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0" y="25146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INSTAGRAM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8229600" y="24688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 3회 / 자동 캡션 + 해시태그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400800" y="292608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400800" y="3154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BLOG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8229600" y="310896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 2회 / 키워드 SEO 최적화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6400800" y="356616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6400800" y="37947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NEWSLETTER</a:t>
            </a:r>
            <a:endParaRPr lang="en-US" sz="900" dirty="0"/>
          </a:p>
        </p:txBody>
      </p:sp>
      <p:sp>
        <p:nvSpPr>
          <p:cNvPr id="35" name="Text 33"/>
          <p:cNvSpPr/>
          <p:nvPr/>
        </p:nvSpPr>
        <p:spPr>
          <a:xfrm>
            <a:off x="8229600" y="374904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 1회 / 구독자 자동 세그먼트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6400800" y="420624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400800" y="44348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LINKEDIN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8229600" y="438912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 5회 / B2B 톤 자동 변환</a:t>
            </a:r>
            <a:endParaRPr lang="en-US" sz="1200" dirty="0"/>
          </a:p>
        </p:txBody>
      </p:sp>
      <p:sp>
        <p:nvSpPr>
          <p:cNvPr id="39" name="Shape 37"/>
          <p:cNvSpPr/>
          <p:nvPr/>
        </p:nvSpPr>
        <p:spPr>
          <a:xfrm>
            <a:off x="6400800" y="484632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400800" y="507492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YOUTUBE SHORTS</a:t>
            </a:r>
            <a:endParaRPr lang="en-US" sz="900" dirty="0"/>
          </a:p>
        </p:txBody>
      </p:sp>
      <p:sp>
        <p:nvSpPr>
          <p:cNvPr id="41" name="Text 39"/>
          <p:cNvSpPr/>
          <p:nvPr/>
        </p:nvSpPr>
        <p:spPr>
          <a:xfrm>
            <a:off x="8229600" y="50292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주 3회 / 음성 → 자막 + 편집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400800" y="5486400"/>
            <a:ext cx="5120640" cy="0"/>
          </a:xfrm>
          <a:prstGeom prst="line">
            <a:avLst/>
          </a:prstGeom>
          <a:noFill/>
          <a:ln w="3810">
            <a:solidFill>
              <a:srgbClr val="2A2D5A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626364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4081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→ 1인 기업 평균 주간 콘텐츠 생산 6.8시간 → 1.2시간 (-82%)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06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MARKET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p.07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시장. 국내 1인 기업 운영 도구 시장 — 8.2조.</a:t>
            </a:r>
            <a:endParaRPr lang="en-US" sz="24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783080"/>
          <a:ext cx="685800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Text 5"/>
          <p:cNvSpPr/>
          <p:nvPr/>
        </p:nvSpPr>
        <p:spPr>
          <a:xfrm>
            <a:off x="7772400" y="17830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TAM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7772400" y="2057400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8.2조</a:t>
            </a:r>
            <a:endParaRPr lang="en-US" sz="3000" dirty="0"/>
          </a:p>
        </p:txBody>
      </p:sp>
      <p:sp>
        <p:nvSpPr>
          <p:cNvPr id="10" name="Text 7"/>
          <p:cNvSpPr/>
          <p:nvPr/>
        </p:nvSpPr>
        <p:spPr>
          <a:xfrm>
            <a:off x="7772400" y="25603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국내 1인 기업 도구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772400" y="28803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SAM</a:t>
            </a:r>
            <a:endParaRPr lang="en-US" sz="1000" dirty="0"/>
          </a:p>
        </p:txBody>
      </p:sp>
      <p:sp>
        <p:nvSpPr>
          <p:cNvPr id="12" name="Text 9"/>
          <p:cNvSpPr/>
          <p:nvPr/>
        </p:nvSpPr>
        <p:spPr>
          <a:xfrm>
            <a:off x="7772400" y="3154680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1.6조</a:t>
            </a:r>
            <a:endParaRPr lang="en-US" sz="3000" dirty="0"/>
          </a:p>
        </p:txBody>
      </p:sp>
      <p:sp>
        <p:nvSpPr>
          <p:cNvPr id="13" name="Text 10"/>
          <p:cNvSpPr/>
          <p:nvPr/>
        </p:nvSpPr>
        <p:spPr>
          <a:xfrm>
            <a:off x="7772400" y="36576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올인원 SaaS 가능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7772400" y="39776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SOM</a:t>
            </a:r>
            <a:endParaRPr lang="en-US" sz="1000" dirty="0"/>
          </a:p>
        </p:txBody>
      </p:sp>
      <p:sp>
        <p:nvSpPr>
          <p:cNvPr id="15" name="Text 12"/>
          <p:cNvSpPr/>
          <p:nvPr/>
        </p:nvSpPr>
        <p:spPr>
          <a:xfrm>
            <a:off x="7772400" y="4251960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82억</a:t>
            </a:r>
            <a:endParaRPr lang="en-US" sz="3000" dirty="0"/>
          </a:p>
        </p:txBody>
      </p:sp>
      <p:sp>
        <p:nvSpPr>
          <p:cNvPr id="16" name="Text 13"/>
          <p:cNvSpPr/>
          <p:nvPr/>
        </p:nvSpPr>
        <p:spPr>
          <a:xfrm>
            <a:off x="7772400" y="47548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Y3 도달 (5%)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7772400" y="50749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+18%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7772400" y="5349240"/>
            <a:ext cx="39319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CAGR 5y</a:t>
            </a:r>
            <a:endParaRPr lang="en-US" sz="3000" dirty="0"/>
          </a:p>
        </p:txBody>
      </p:sp>
      <p:sp>
        <p:nvSpPr>
          <p:cNvPr id="19" name="Text 16"/>
          <p:cNvSpPr/>
          <p:nvPr/>
        </p:nvSpPr>
        <p:spPr>
          <a:xfrm>
            <a:off x="7772400" y="58521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시장 성장률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07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BUSINESS MODEL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p.08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BM. 월 ₩29,800 SaaS — 모듈 5개 풀 액세스.</a:t>
            </a:r>
            <a:endParaRPr lang="en-US" sz="2200" dirty="0"/>
          </a:p>
        </p:txBody>
      </p:sp>
      <p:sp>
        <p:nvSpPr>
          <p:cNvPr id="7" name="Shape 5"/>
          <p:cNvSpPr/>
          <p:nvPr/>
        </p:nvSpPr>
        <p:spPr>
          <a:xfrm>
            <a:off x="457200" y="1783080"/>
            <a:ext cx="3657600" cy="438912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1945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STARTER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31520" y="24688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₩</a:t>
            </a:r>
            <a:pPr indent="0" marL="0">
              <a:buNone/>
            </a:pPr>
            <a:r>
              <a:rPr lang="en-US" sz="6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9.9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731520" y="3383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/ 월 (만원)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731520" y="3703320"/>
            <a:ext cx="32004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31520" y="3840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TAX 모듈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731520" y="4297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CRM 인박스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3152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월 1,000건 처리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731520" y="5212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이메일 지원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297680" y="1783080"/>
            <a:ext cx="3657600" cy="4389120"/>
          </a:xfrm>
          <a:prstGeom prst="rect">
            <a:avLst/>
          </a:prstGeom>
          <a:solidFill>
            <a:srgbClr val="1A1B3D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97680" y="1783080"/>
            <a:ext cx="3657600" cy="320040"/>
          </a:xfrm>
          <a:prstGeom prst="rect">
            <a:avLst/>
          </a:prstGeom>
          <a:solidFill>
            <a:srgbClr val="C6FF00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spc="5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POPULAR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572000" y="21945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C6FF0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PRO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572000" y="24688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F5F2E8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₩</a:t>
            </a:r>
            <a:pPr indent="0" marL="0">
              <a:buNone/>
            </a:pPr>
            <a:r>
              <a:rPr lang="en-US" sz="6000" b="1" dirty="0">
                <a:solidFill>
                  <a:srgbClr val="C6FF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29.8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572000" y="3383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B0B5B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/ 월 (만원)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572000" y="3703320"/>
            <a:ext cx="32004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572000" y="3840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TAX + CRM + CONTENT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4572000" y="4297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월 5,000건 처리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457200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주간 AI 인사이트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4572000" y="5212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2E8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Slack 지원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8138160" y="1783080"/>
            <a:ext cx="3657600" cy="4389120"/>
          </a:xfrm>
          <a:prstGeom prst="rect">
            <a:avLst/>
          </a:prstGeom>
          <a:solidFill>
            <a:srgbClr val="F5F2E8"/>
          </a:solidFill>
          <a:ln w="12700">
            <a:solidFill>
              <a:srgbClr val="1A1B3D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8412480" y="219456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BUSINESS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8412480" y="24688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₩</a:t>
            </a:r>
            <a:pPr indent="0" marL="0">
              <a:buNone/>
            </a:pPr>
            <a:r>
              <a:rPr lang="en-US" sz="6000" b="1" dirty="0">
                <a:solidFill>
                  <a:srgbClr val="1A1B3D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59.8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8412480" y="3383280"/>
            <a:ext cx="3200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/ 월 (만원)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8412480" y="3703320"/>
            <a:ext cx="3200400" cy="0"/>
          </a:xfrm>
          <a:prstGeom prst="line">
            <a:avLst/>
          </a:prstGeom>
          <a:noFill/>
          <a:ln w="6350">
            <a:solidFill>
              <a:srgbClr val="2A2D5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8412480" y="38404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전 모듈 풀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8412480" y="42976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무제한 처리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8412480" y="47548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전담 매니저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8412480" y="521208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A0A0A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— API 액세스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2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FF4081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08 / 17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1920240" y="36576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1A1B3D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TRACTION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10058400" y="365760"/>
            <a:ext cx="1645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707080"/>
                </a:solidFill>
                <a:latin typeface="Verdana" pitchFamily="34" charset="0"/>
                <a:ea typeface="Verdana" pitchFamily="34" charset="-122"/>
                <a:cs typeface="Verdana" pitchFamily="34" charset="-120"/>
              </a:rPr>
              <a:t>p.09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457200" y="777240"/>
            <a:ext cx="11247120" cy="0"/>
          </a:xfrm>
          <a:prstGeom prst="line">
            <a:avLst/>
          </a:prstGeom>
          <a:noFill/>
          <a:ln w="8890">
            <a:solidFill>
              <a:srgbClr val="1A1B3D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00584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Traction. M0 → M+8 — MRR ₩28M, M-on-M +24%.</a:t>
            </a:r>
            <a:endParaRPr lang="en-US" sz="2200" dirty="0"/>
          </a:p>
        </p:txBody>
      </p:sp>
      <p:graphicFrame>
        <p:nvGraphicFramePr>
          <p:cNvPr id="7" name="Chart 0" descr=""/>
          <p:cNvGraphicFramePr/>
          <p:nvPr/>
        </p:nvGraphicFramePr>
        <p:xfrm>
          <a:off x="457200" y="1783080"/>
          <a:ext cx="6858000" cy="43891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8" name="Text 5"/>
          <p:cNvSpPr/>
          <p:nvPr/>
        </p:nvSpPr>
        <p:spPr>
          <a:xfrm>
            <a:off x="7772400" y="17830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+24%</a:t>
            </a:r>
            <a:endParaRPr lang="en-US" sz="2800" dirty="0"/>
          </a:p>
        </p:txBody>
      </p:sp>
      <p:sp>
        <p:nvSpPr>
          <p:cNvPr id="9" name="Text 6"/>
          <p:cNvSpPr/>
          <p:nvPr/>
        </p:nvSpPr>
        <p:spPr>
          <a:xfrm>
            <a:off x="7772400" y="22402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M-on-M 성장률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0" y="251460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지난 6개월 평균</a:t>
            </a:r>
            <a:endParaRPr lang="en-US" sz="950" dirty="0"/>
          </a:p>
        </p:txBody>
      </p:sp>
      <p:sp>
        <p:nvSpPr>
          <p:cNvPr id="11" name="Text 8"/>
          <p:cNvSpPr/>
          <p:nvPr/>
        </p:nvSpPr>
        <p:spPr>
          <a:xfrm>
            <a:off x="7772400" y="28803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620</a:t>
            </a:r>
            <a:endParaRPr lang="en-US" sz="2800" dirty="0"/>
          </a:p>
        </p:txBody>
      </p:sp>
      <p:sp>
        <p:nvSpPr>
          <p:cNvPr id="12" name="Text 9"/>
          <p:cNvSpPr/>
          <p:nvPr/>
        </p:nvSpPr>
        <p:spPr>
          <a:xfrm>
            <a:off x="7772400" y="33375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유료 고객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7772400" y="361188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M+8 기준</a:t>
            </a:r>
            <a:endParaRPr lang="en-US" sz="950" dirty="0"/>
          </a:p>
        </p:txBody>
      </p:sp>
      <p:sp>
        <p:nvSpPr>
          <p:cNvPr id="14" name="Text 11"/>
          <p:cNvSpPr/>
          <p:nvPr/>
        </p:nvSpPr>
        <p:spPr>
          <a:xfrm>
            <a:off x="7772400" y="39776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72</a:t>
            </a:r>
            <a:endParaRPr lang="en-US" sz="2800" dirty="0"/>
          </a:p>
        </p:txBody>
      </p:sp>
      <p:sp>
        <p:nvSpPr>
          <p:cNvPr id="15" name="Text 12"/>
          <p:cNvSpPr/>
          <p:nvPr/>
        </p:nvSpPr>
        <p:spPr>
          <a:xfrm>
            <a:off x="7772400" y="44348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NPS Score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7772400" y="470916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Q4 측정</a:t>
            </a:r>
            <a:endParaRPr lang="en-US" sz="950" dirty="0"/>
          </a:p>
        </p:txBody>
      </p:sp>
      <p:sp>
        <p:nvSpPr>
          <p:cNvPr id="17" name="Text 14"/>
          <p:cNvSpPr/>
          <p:nvPr/>
        </p:nvSpPr>
        <p:spPr>
          <a:xfrm>
            <a:off x="7772400" y="50749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40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96.4%</a:t>
            </a:r>
            <a:endParaRPr lang="en-US" sz="2800" dirty="0"/>
          </a:p>
        </p:txBody>
      </p:sp>
      <p:sp>
        <p:nvSpPr>
          <p:cNvPr id="18" name="Text 15"/>
          <p:cNvSpPr/>
          <p:nvPr/>
        </p:nvSpPr>
        <p:spPr>
          <a:xfrm>
            <a:off x="7772400" y="55321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B3D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GRR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7772400" y="58064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707080"/>
                </a:solidFill>
                <a:latin typeface="Noto Sans KR" pitchFamily="34" charset="0"/>
                <a:ea typeface="Noto Sans KR" pitchFamily="34" charset="-122"/>
                <a:cs typeface="Noto Sans KR" pitchFamily="34" charset="-120"/>
              </a:rPr>
              <a:t>Net Revenue Retention 116%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2026-04-30T10:28:04Z</dcterms:created>
  <dcterms:modified xsi:type="dcterms:W3CDTF">2026-04-30T10:28:04Z</dcterms:modified>
</cp:coreProperties>
</file>