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i="1" spc="500" kern="0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CAPSTONE 2026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0" y="13716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spc="3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TEAM LEMON · 4 students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109728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RecycleMe.</a:t>
            </a:r>
            <a:endParaRPr lang="en-US" sz="13000" dirty="0"/>
          </a:p>
        </p:txBody>
      </p:sp>
      <p:sp>
        <p:nvSpPr>
          <p:cNvPr id="6" name="Shape 4"/>
          <p:cNvSpPr/>
          <p:nvPr/>
        </p:nvSpPr>
        <p:spPr>
          <a:xfrm>
            <a:off x="457200" y="3108960"/>
            <a:ext cx="914400" cy="13716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33375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기반 분리수거 학습 앱.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39319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"이거 어느 통에?" 더 이상 헷갈리지 않습니다.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4572000"/>
            <a:ext cx="3657600" cy="155448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10" name="Shape 8"/>
          <p:cNvSpPr/>
          <p:nvPr/>
        </p:nvSpPr>
        <p:spPr>
          <a:xfrm>
            <a:off x="4251960" y="4572000"/>
            <a:ext cx="3657600" cy="155448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11" name="Shape 9"/>
          <p:cNvSpPr/>
          <p:nvPr/>
        </p:nvSpPr>
        <p:spPr>
          <a:xfrm>
            <a:off x="8046720" y="4572000"/>
            <a:ext cx="3657600" cy="1554480"/>
          </a:xfrm>
          <a:prstGeom prst="rect">
            <a:avLst/>
          </a:prstGeom>
          <a:solidFill>
            <a:srgbClr val="8B6F47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4572000"/>
            <a:ext cx="3657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i="1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앱</a:t>
            </a:r>
            <a:endParaRPr lang="en-US" sz="5600" dirty="0"/>
          </a:p>
        </p:txBody>
      </p:sp>
      <p:sp>
        <p:nvSpPr>
          <p:cNvPr id="13" name="Text 11"/>
          <p:cNvSpPr/>
          <p:nvPr/>
        </p:nvSpPr>
        <p:spPr>
          <a:xfrm>
            <a:off x="4251960" y="4572000"/>
            <a:ext cx="3657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AI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8046720" y="4572000"/>
            <a:ext cx="3657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i="1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Earth</a:t>
            </a:r>
            <a:endParaRPr lang="en-US" sz="4800" dirty="0"/>
          </a:p>
        </p:txBody>
      </p:sp>
      <p:sp>
        <p:nvSpPr>
          <p:cNvPr id="15" name="Shape 13"/>
          <p:cNvSpPr/>
          <p:nvPr/>
        </p:nvSpPr>
        <p:spPr>
          <a:xfrm>
            <a:off x="457200" y="6355080"/>
            <a:ext cx="11247120" cy="0"/>
          </a:xfrm>
          <a:prstGeom prst="line">
            <a:avLst/>
          </a:prstGeom>
          <a:noFill/>
          <a:ln w="8890">
            <a:solidFill>
              <a:srgbClr val="2E7D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6446520"/>
            <a:ext cx="10972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이정민 · 박서윤 · 김도현 · 최예린  /  서울대 환경공학부 4학년  /  지도교수 한OO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0"/>
            <a:ext cx="10972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Thank you.</a:t>
            </a:r>
            <a:endParaRPr lang="en-US" sz="15000" dirty="0"/>
          </a:p>
        </p:txBody>
      </p:sp>
      <p:sp>
        <p:nvSpPr>
          <p:cNvPr id="5" name="Shape 3"/>
          <p:cNvSpPr/>
          <p:nvPr/>
        </p:nvSpPr>
        <p:spPr>
          <a:xfrm>
            <a:off x="457200" y="4114800"/>
            <a:ext cx="914400" cy="137160"/>
          </a:xfrm>
          <a:prstGeom prst="rect">
            <a:avLst/>
          </a:prstGeom>
          <a:solidFill>
            <a:srgbClr val="8B6F47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3434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7D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RecycleMe — 분리수거가 게임이 되는 순간.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4937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Team Lemon · 이정민 · 박서윤 · 김도현 · 최예린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5349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F5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recycleme@gmail.com  /  github.com/team-lemon  /  Capstone 2026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058400" y="62636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p.10 / 10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62636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2E7D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질문은 언제든 환영합니다 — 분리수거 미리 사진도 환영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spc="4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CAPSTONE 2026  ·  TEAM LEMON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0" y="11887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01  ·  PROBLEM  ·  p.02 / 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실험.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8B6F4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100명에게 "이거 어디 버려요?" 물었더니.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2468880"/>
            <a:ext cx="914400" cy="13716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74320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88036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E7D5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62%</a:t>
            </a:r>
            <a:endParaRPr lang="en-US" sz="3600" dirty="0"/>
          </a:p>
        </p:txBody>
      </p:sp>
      <p:sp>
        <p:nvSpPr>
          <p:cNvPr id="10" name="Shape 8"/>
          <p:cNvSpPr/>
          <p:nvPr/>
        </p:nvSpPr>
        <p:spPr>
          <a:xfrm>
            <a:off x="640080" y="3840480"/>
            <a:ext cx="23774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39319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분리수거 잘못 한 적 있음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68980" y="274320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51860" y="288036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E7D5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84%</a:t>
            </a:r>
            <a:endParaRPr lang="en-US" sz="3600" dirty="0"/>
          </a:p>
        </p:txBody>
      </p:sp>
      <p:sp>
        <p:nvSpPr>
          <p:cNvPr id="14" name="Shape 12"/>
          <p:cNvSpPr/>
          <p:nvPr/>
        </p:nvSpPr>
        <p:spPr>
          <a:xfrm>
            <a:off x="3451860" y="3840480"/>
            <a:ext cx="23774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51860" y="39319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헷갈렸을 때 그냥 일반쓰레기에 넣음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080760" y="274320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63640" y="288036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E7D5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₩84B</a:t>
            </a:r>
            <a:endParaRPr lang="en-US" sz="3600" dirty="0"/>
          </a:p>
        </p:txBody>
      </p:sp>
      <p:sp>
        <p:nvSpPr>
          <p:cNvPr id="18" name="Shape 16"/>
          <p:cNvSpPr/>
          <p:nvPr/>
        </p:nvSpPr>
        <p:spPr>
          <a:xfrm>
            <a:off x="6263640" y="3840480"/>
            <a:ext cx="23774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63640" y="39319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잘못 분리된 폐기물 처리 비용 (연)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892540" y="2743200"/>
            <a:ext cx="2697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075420" y="288036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E7D5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12.4kg</a:t>
            </a:r>
            <a:endParaRPr lang="en-US" sz="3600" dirty="0"/>
          </a:p>
        </p:txBody>
      </p:sp>
      <p:sp>
        <p:nvSpPr>
          <p:cNvPr id="22" name="Shape 20"/>
          <p:cNvSpPr/>
          <p:nvPr/>
        </p:nvSpPr>
        <p:spPr>
          <a:xfrm>
            <a:off x="9075420" y="3840480"/>
            <a:ext cx="23774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075420" y="39319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1인당 연 재활용 손실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4754880"/>
            <a:ext cx="11247120" cy="137160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25" name="Text 23"/>
          <p:cNvSpPr/>
          <p:nvPr/>
        </p:nvSpPr>
        <p:spPr>
          <a:xfrm>
            <a:off x="640080" y="4937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FFF8E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"분리수거가 어려운 게 아니라, 안내가 어렵다."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640080" y="55778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spc="3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— Team Lemon 자체 설문 (2026.02 / n=100)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spc="4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CAPSTONE 2026  ·  TEAM LEMON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0" y="11887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02  ·  SOLUTION  ·  p.03 / 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Solution.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8B6F4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사진 한 장 → 어디 버릴지 1초 안에.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2468880"/>
            <a:ext cx="914400" cy="13716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743200"/>
            <a:ext cx="36576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743200"/>
            <a:ext cx="3657600" cy="45720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74320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①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731520" y="33832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7D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사진 찍기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731520" y="4069080"/>
            <a:ext cx="320040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2062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쓰레기 사진 1장 (3초)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297680" y="2743200"/>
            <a:ext cx="36576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97680" y="2743200"/>
            <a:ext cx="3657600" cy="45720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0" y="274320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②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4572000" y="33832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7D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인식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4572000" y="4069080"/>
            <a:ext cx="320040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42062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분류 + 처리법 안내 (1초)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138160" y="2743200"/>
            <a:ext cx="36576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138160" y="2743200"/>
            <a:ext cx="3657600" cy="45720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22" name="Text 20"/>
          <p:cNvSpPr/>
          <p:nvPr/>
        </p:nvSpPr>
        <p:spPr>
          <a:xfrm>
            <a:off x="8412480" y="274320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③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8412480" y="33832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7D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버리기</a:t>
            </a:r>
            <a:endParaRPr lang="en-US" sz="2200" dirty="0"/>
          </a:p>
        </p:txBody>
      </p:sp>
      <p:sp>
        <p:nvSpPr>
          <p:cNvPr id="24" name="Shape 22"/>
          <p:cNvSpPr/>
          <p:nvPr/>
        </p:nvSpPr>
        <p:spPr>
          <a:xfrm>
            <a:off x="8412480" y="4069080"/>
            <a:ext cx="320040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412480" y="42062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정확한 통 + 환경 점수 +1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spc="4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CAPSTONE 2026  ·  TEAM LEMON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0" y="11887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03  ·  OUR TECH  ·  p.04 / 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Our model.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8B6F4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쓰레기 분류 AI — 14 분류 / 정확도 92.4%.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914400" cy="13716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697480"/>
            <a:ext cx="53949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834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MODEL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" y="306324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ResNet-50</a:t>
            </a:r>
            <a:endParaRPr lang="en-US" sz="3200" dirty="0"/>
          </a:p>
        </p:txBody>
      </p:sp>
      <p:sp>
        <p:nvSpPr>
          <p:cNvPr id="11" name="Shape 9"/>
          <p:cNvSpPr/>
          <p:nvPr/>
        </p:nvSpPr>
        <p:spPr>
          <a:xfrm>
            <a:off x="731520" y="3703320"/>
            <a:ext cx="484632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379476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ImageNet pre-train + 자체 finetune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2697480"/>
            <a:ext cx="53949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92240" y="2834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DATA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492240" y="306324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8.4만 장</a:t>
            </a:r>
            <a:endParaRPr lang="en-US" sz="3200" dirty="0"/>
          </a:p>
        </p:txBody>
      </p:sp>
      <p:sp>
        <p:nvSpPr>
          <p:cNvPr id="16" name="Shape 14"/>
          <p:cNvSpPr/>
          <p:nvPr/>
        </p:nvSpPr>
        <p:spPr>
          <a:xfrm>
            <a:off x="6492240" y="3703320"/>
            <a:ext cx="484632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92240" y="379476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직접 촬영 + 환경부 데이터셋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4480560"/>
            <a:ext cx="53949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4617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ACCURACY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31520" y="484632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92.4%</a:t>
            </a:r>
            <a:endParaRPr lang="en-US" sz="3200" dirty="0"/>
          </a:p>
        </p:txBody>
      </p:sp>
      <p:sp>
        <p:nvSpPr>
          <p:cNvPr id="21" name="Shape 19"/>
          <p:cNvSpPr/>
          <p:nvPr/>
        </p:nvSpPr>
        <p:spPr>
          <a:xfrm>
            <a:off x="731520" y="5486400"/>
            <a:ext cx="484632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55778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테스트셋 1.2만 장 검증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217920" y="4480560"/>
            <a:ext cx="53949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92240" y="4617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SPEED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492240" y="484632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1.2초</a:t>
            </a:r>
            <a:endParaRPr lang="en-US" sz="3200" dirty="0"/>
          </a:p>
        </p:txBody>
      </p:sp>
      <p:sp>
        <p:nvSpPr>
          <p:cNvPr id="26" name="Shape 24"/>
          <p:cNvSpPr/>
          <p:nvPr/>
        </p:nvSpPr>
        <p:spPr>
          <a:xfrm>
            <a:off x="6492240" y="5486400"/>
            <a:ext cx="484632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92240" y="55778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스마트폰 GPU 추론 (Edge)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spc="4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CAPSTONE 2026  ·  TEAM LEMON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0" y="11887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04  ·  USER TEST  ·  p.05 / 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User test.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8B6F4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48명 학생 / 2주 / 베타.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914400" cy="13716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697480"/>
            <a:ext cx="36576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834640"/>
            <a:ext cx="3291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2E7D5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+38%</a:t>
            </a:r>
            <a:endParaRPr lang="en-US" sz="5000" dirty="0"/>
          </a:p>
        </p:txBody>
      </p:sp>
      <p:sp>
        <p:nvSpPr>
          <p:cNvPr id="10" name="Text 8"/>
          <p:cNvSpPr/>
          <p:nvPr/>
        </p:nvSpPr>
        <p:spPr>
          <a:xfrm>
            <a:off x="640080" y="40233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정확한 분리수거율 향상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40080" y="4434840"/>
            <a:ext cx="32918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45262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사용 전 62% → 사용 후 86%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297680" y="2697480"/>
            <a:ext cx="36576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480560" y="2834640"/>
            <a:ext cx="3291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2E7D5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92%</a:t>
            </a:r>
            <a:endParaRPr lang="en-US" sz="5000" dirty="0"/>
          </a:p>
        </p:txBody>
      </p:sp>
      <p:sp>
        <p:nvSpPr>
          <p:cNvPr id="15" name="Text 13"/>
          <p:cNvSpPr/>
          <p:nvPr/>
        </p:nvSpPr>
        <p:spPr>
          <a:xfrm>
            <a:off x="4480560" y="40233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사용자 만족도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480560" y="4434840"/>
            <a:ext cx="32918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480560" y="45262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재사용 의사 응답률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8138160" y="2697480"/>
            <a:ext cx="36576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21040" y="2834640"/>
            <a:ext cx="3291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2E7D5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4.6/5</a:t>
            </a:r>
            <a:endParaRPr lang="en-US" sz="5000" dirty="0"/>
          </a:p>
        </p:txBody>
      </p:sp>
      <p:sp>
        <p:nvSpPr>
          <p:cNvPr id="20" name="Text 18"/>
          <p:cNvSpPr/>
          <p:nvPr/>
        </p:nvSpPr>
        <p:spPr>
          <a:xfrm>
            <a:off x="8321040" y="40233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App Store 평점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8321040" y="4434840"/>
            <a:ext cx="32918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321040" y="45262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리뷰 36건 평균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57200" y="5669280"/>
            <a:ext cx="11247120" cy="82296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5760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FFF8E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"분리수거 시간이 절반으로 줄었어요. 게임처럼 점수도 모이고."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40080" y="61264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spc="300" kern="0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— 박OO (생명공학과 3학년)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spc="4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CAPSTONE 2026  ·  TEAM LEMON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0" y="11887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05  ·  ENVIRONMENTAL IMPACT  ·  p.06 / 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Impact projection.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8B6F4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우리 학교 1만 명이 1년 사용하면.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914400" cy="13716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697480"/>
            <a:ext cx="5394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834640"/>
            <a:ext cx="4846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124톤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731520" y="370332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재활용 추가 회수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" y="406908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잘못 분리되던 양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17920" y="2697480"/>
            <a:ext cx="5394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2834640"/>
            <a:ext cx="4846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480톤 CO₂</a:t>
            </a:r>
            <a:endParaRPr lang="en-US" sz="4400" dirty="0"/>
          </a:p>
        </p:txBody>
      </p:sp>
      <p:sp>
        <p:nvSpPr>
          <p:cNvPr id="14" name="Text 12"/>
          <p:cNvSpPr/>
          <p:nvPr/>
        </p:nvSpPr>
        <p:spPr>
          <a:xfrm>
            <a:off x="6492240" y="370332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탄소 배출 감소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92240" y="406908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재활용 증대 효과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4572000"/>
            <a:ext cx="5394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709160"/>
            <a:ext cx="4846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₩68M</a:t>
            </a:r>
            <a:endParaRPr lang="en-US" sz="4400" dirty="0"/>
          </a:p>
        </p:txBody>
      </p:sp>
      <p:sp>
        <p:nvSpPr>
          <p:cNvPr id="18" name="Text 16"/>
          <p:cNvSpPr/>
          <p:nvPr/>
        </p:nvSpPr>
        <p:spPr>
          <a:xfrm>
            <a:off x="731520" y="55778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처리 비용 절감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31520" y="594360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지자체 환산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217920" y="4572000"/>
            <a:ext cx="5394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92240" y="4709160"/>
            <a:ext cx="4846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12,400 그루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6492240" y="55778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나무 동등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92240" y="594360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탄소 흡수 환산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spc="4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CAPSTONE 2026  ·  TEAM LEMON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0" y="11887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06  ·  BUSINESS POTENTIAL  ·  p.07 / 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Beyond capstone.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8B6F4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졸업 후 3가지 사업 기회.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914400" cy="13716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743200"/>
            <a:ext cx="36576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8803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01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731520" y="34290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7D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B2C App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4023360"/>
            <a:ext cx="320040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41605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월 ₩2,900 구독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31520" y="4572000"/>
            <a:ext cx="3200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40만 명 = 월 ₩12B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4297680" y="2743200"/>
            <a:ext cx="36576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0" y="28803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02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572000" y="34290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7D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B2B 지자체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4572000" y="4023360"/>
            <a:ext cx="320040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0" y="41605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API 라이선스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0" y="4572000"/>
            <a:ext cx="3200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15개 시·구 = 연 ₩4.8B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8138160" y="2743200"/>
            <a:ext cx="36576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412480" y="28803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03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8412480" y="34290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7D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B2B 대학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8412480" y="4023360"/>
            <a:ext cx="320040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0" y="41605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학교 통합 캠페인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8412480" y="4572000"/>
            <a:ext cx="3200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100개 대학 = 연 ₩3.6B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spc="4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CAPSTONE 2026  ·  TEAM LEMON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0" y="11887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07  ·  TEAM LEMON  ·  p.08 / 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Team Lemon.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8B6F4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4 students · 1 mission.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914400" cy="13716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743200"/>
            <a:ext cx="27432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743200"/>
            <a:ext cx="2743200" cy="109728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8E7"/>
                </a:solidFill>
              </a:rPr>
              <a:t>👤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640080" y="39776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PM / Design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40080" y="42976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이정민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640080" y="4800600"/>
            <a:ext cx="23774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93776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환경공학 4년차 / UX 동아리장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337560" y="2743200"/>
            <a:ext cx="27432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337560" y="2743200"/>
            <a:ext cx="2743200" cy="109728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17" name="Text 15"/>
          <p:cNvSpPr/>
          <p:nvPr/>
        </p:nvSpPr>
        <p:spPr>
          <a:xfrm>
            <a:off x="3337560" y="274320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8E7"/>
                </a:solidFill>
              </a:rPr>
              <a:t>👤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3520440" y="39776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AI Dev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520440" y="42976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박서윤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3520440" y="4800600"/>
            <a:ext cx="23774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520440" y="493776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컴공 4년차 / Kaggle Top 5%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217920" y="2743200"/>
            <a:ext cx="27432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217920" y="2743200"/>
            <a:ext cx="2743200" cy="1097280"/>
          </a:xfrm>
          <a:prstGeom prst="rect">
            <a:avLst/>
          </a:prstGeom>
          <a:solidFill>
            <a:srgbClr val="8B6F47"/>
          </a:solidFill>
          <a:ln/>
        </p:spPr>
      </p:sp>
      <p:sp>
        <p:nvSpPr>
          <p:cNvPr id="24" name="Text 22"/>
          <p:cNvSpPr/>
          <p:nvPr/>
        </p:nvSpPr>
        <p:spPr>
          <a:xfrm>
            <a:off x="6217920" y="274320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8E7"/>
                </a:solidFill>
              </a:rPr>
              <a:t>👤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6400800" y="39776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Backend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400800" y="42976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김도현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6400800" y="4800600"/>
            <a:ext cx="23774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0" y="493776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정보컴 4년차 / 토스 인턴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9098280" y="2743200"/>
            <a:ext cx="27432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D5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098280" y="2743200"/>
            <a:ext cx="2743200" cy="1097280"/>
          </a:xfrm>
          <a:prstGeom prst="rect">
            <a:avLst/>
          </a:prstGeom>
          <a:solidFill>
            <a:srgbClr val="2E7D55"/>
          </a:solidFill>
          <a:ln/>
        </p:spPr>
      </p:sp>
      <p:sp>
        <p:nvSpPr>
          <p:cNvPr id="31" name="Text 29"/>
          <p:cNvSpPr/>
          <p:nvPr/>
        </p:nvSpPr>
        <p:spPr>
          <a:xfrm>
            <a:off x="9098280" y="274320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8E7"/>
                </a:solidFill>
              </a:rPr>
              <a:t>👤</a:t>
            </a:r>
            <a:endParaRPr lang="en-US" sz="3600" dirty="0"/>
          </a:p>
        </p:txBody>
      </p:sp>
      <p:sp>
        <p:nvSpPr>
          <p:cNvPr id="32" name="Text 30"/>
          <p:cNvSpPr/>
          <p:nvPr/>
        </p:nvSpPr>
        <p:spPr>
          <a:xfrm>
            <a:off x="9281160" y="39776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Research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9281160" y="42976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최예린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9281160" y="4800600"/>
            <a:ext cx="2377440" cy="0"/>
          </a:xfrm>
          <a:prstGeom prst="line">
            <a:avLst/>
          </a:prstGeom>
          <a:noFill/>
          <a:ln w="5080">
            <a:solidFill>
              <a:srgbClr val="DCE6D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281160" y="493776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5A6F5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환경공학 4년차 / 환경부 인턴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spc="400" kern="0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CAPSTONE 2026  ·  TEAM LEMON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0" y="118872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FFD93C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08  ·  NEXT STEPS  ·  p.09 / 10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2E7D55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After capstone.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8B6F47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 프로젝트를 어떻게 이어갈까요.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914400" cy="137160"/>
          </a:xfrm>
          <a:prstGeom prst="rect">
            <a:avLst/>
          </a:prstGeom>
          <a:solidFill>
            <a:srgbClr val="FFD93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697480"/>
            <a:ext cx="1645920" cy="73152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69748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2026.06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0" y="28803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캡스톤 발표 + 졸업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3566160"/>
            <a:ext cx="1645920" cy="73152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356616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2026.07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286000" y="37490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예비창업패키지 신청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57200" y="4434840"/>
            <a:ext cx="1645920" cy="73152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443484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2026.10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286000" y="46177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베타 출시 (서울 3개 대학)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57200" y="5303520"/>
            <a:ext cx="1645920" cy="731520"/>
          </a:xfrm>
          <a:prstGeom prst="rect">
            <a:avLst/>
          </a:prstGeom>
          <a:solidFill>
            <a:srgbClr val="5DBA8C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530352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FFF8E7"/>
                </a:solidFill>
                <a:latin typeface="Bodoni MT" pitchFamily="34" charset="0"/>
                <a:ea typeface="Bodoni MT" pitchFamily="34" charset="-122"/>
                <a:cs typeface="Bodoni MT" pitchFamily="34" charset="-120"/>
              </a:rPr>
              <a:t>2027.03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286000" y="54864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D1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정식 런칭 + 시드 라운드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2026-04-30T12:15:29Z</dcterms:created>
  <dcterms:modified xsi:type="dcterms:W3CDTF">2026-04-30T12:15:29Z</dcterms:modified>
</cp:coreProperties>
</file>