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VIBESTACK MONTHLY  ·  2026.06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91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/ 10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spc="-300" kern="0" dirty="0">
                <a:solidFill>
                  <a:srgbClr val="0A162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AI Automation</a:t>
            </a:r>
            <a:endParaRPr lang="en-US" sz="90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i="1" spc="-300" kern="0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Everyone.</a:t>
            </a:r>
            <a:endParaRPr lang="en-US" sz="90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914400" cy="137160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45262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업무 자동화 — 누구나 시작할 수 있습니다.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457200" y="5486400"/>
            <a:ext cx="11247120" cy="0"/>
          </a:xfrm>
          <a:prstGeom prst="line">
            <a:avLst/>
          </a:prstGeom>
          <a:noFill/>
          <a:ln w="12700">
            <a:solidFill>
              <a:srgbClr val="E5E9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56692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이서준 · VibeStack 시니어 컨설턴트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60807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@vibestack.kr  ·  60분 강연  ·  Q&amp;A 15분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0" y="91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 / 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10972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0" b="1" i="1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 &amp; A.</a:t>
            </a:r>
            <a:endParaRPr lang="en-US" sz="20000" dirty="0"/>
          </a:p>
        </p:txBody>
      </p:sp>
      <p:sp>
        <p:nvSpPr>
          <p:cNvPr id="5" name="Shape 3"/>
          <p:cNvSpPr/>
          <p:nvPr/>
        </p:nvSpPr>
        <p:spPr>
          <a:xfrm>
            <a:off x="457200" y="4297680"/>
            <a:ext cx="914400" cy="164592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45262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질문은 어떤 것이든 환영합니다.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57200" y="5943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이서준 · seojun.lee@vibestack.kr · LinkedIn @seojun-lee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0" y="91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/ 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0" b="1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38%</a:t>
            </a:r>
            <a:endParaRPr lang="en-US" sz="46000" dirty="0"/>
          </a:p>
        </p:txBody>
      </p:sp>
      <p:sp>
        <p:nvSpPr>
          <p:cNvPr id="5" name="Shape 3"/>
          <p:cNvSpPr/>
          <p:nvPr/>
        </p:nvSpPr>
        <p:spPr>
          <a:xfrm>
            <a:off x="457200" y="5029200"/>
            <a:ext cx="914400" cy="164592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530352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당신 시간의 38%는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58521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이메일·문서·반복 작업에 쓰입니다.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자료: McKinsey Future of Work 2025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058400" y="91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0D4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/ 10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AI는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457200" y="237744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당신을 대체하지 않습니다.</a:t>
            </a:r>
            <a:endParaRPr lang="en-US" sz="6400" dirty="0"/>
          </a:p>
        </p:txBody>
      </p:sp>
      <p:sp>
        <p:nvSpPr>
          <p:cNvPr id="5" name="Shape 3"/>
          <p:cNvSpPr/>
          <p:nvPr/>
        </p:nvSpPr>
        <p:spPr>
          <a:xfrm>
            <a:off x="457200" y="3657600"/>
            <a:ext cx="914400" cy="164592"/>
          </a:xfrm>
          <a:prstGeom prst="rect">
            <a:avLst/>
          </a:prstGeom>
          <a:solidFill>
            <a:srgbClr val="00D4F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8404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D4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당신의 38%를 가져가서,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45262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D4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나머지 62%를 더 좋은 일에 쓰게 합니다.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0" y="91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/ 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162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 use cases.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457200" y="1874520"/>
            <a:ext cx="914400" cy="137160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2286000"/>
            <a:ext cx="3657600" cy="411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A16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42316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731520" y="31089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이메일 분류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731520" y="3657600"/>
            <a:ext cx="548640" cy="45720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3794760"/>
            <a:ext cx="3200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스레드 자동 요약 + 우선순위 + 답변 초안 작성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5577840"/>
            <a:ext cx="3200400" cy="54864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557784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2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주 6.4시간 절감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297680" y="2286000"/>
            <a:ext cx="3657600" cy="411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A16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0" y="242316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4572000" y="31089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회의 메모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4572000" y="3657600"/>
            <a:ext cx="548640" cy="45720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0" y="3794760"/>
            <a:ext cx="3200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녹음 → 자동 요약 + 액션 아이템 추출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572000" y="5577840"/>
            <a:ext cx="3200400" cy="54864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19" name="Text 17"/>
          <p:cNvSpPr/>
          <p:nvPr/>
        </p:nvSpPr>
        <p:spPr>
          <a:xfrm>
            <a:off x="4572000" y="557784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2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회의당 28분 절감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138160" y="2286000"/>
            <a:ext cx="3657600" cy="411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A162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412480" y="2423160"/>
            <a:ext cx="1371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8412480" y="31089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리포트 작성</a:t>
            </a:r>
            <a:endParaRPr lang="en-US" sz="2200" dirty="0"/>
          </a:p>
        </p:txBody>
      </p:sp>
      <p:sp>
        <p:nvSpPr>
          <p:cNvPr id="23" name="Shape 21"/>
          <p:cNvSpPr/>
          <p:nvPr/>
        </p:nvSpPr>
        <p:spPr>
          <a:xfrm>
            <a:off x="8412480" y="3657600"/>
            <a:ext cx="548640" cy="45720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24" name="Text 22"/>
          <p:cNvSpPr/>
          <p:nvPr/>
        </p:nvSpPr>
        <p:spPr>
          <a:xfrm>
            <a:off x="8412480" y="3794760"/>
            <a:ext cx="3200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데이터 → 자동 차트 + 인사이트 + 슬라이드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412480" y="5577840"/>
            <a:ext cx="3200400" cy="54864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26" name="Text 24"/>
          <p:cNvSpPr/>
          <p:nvPr/>
        </p:nvSpPr>
        <p:spPr>
          <a:xfrm>
            <a:off x="8412480" y="557784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200" kern="0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리포트당 4.2시간 절감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0" y="91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 / 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0" b="1" i="1" dirty="0">
                <a:solidFill>
                  <a:srgbClr val="0A162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"AI가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24688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6B7280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'할 수 있는 일'이 아니라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457200" y="347472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0066FF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"내가 안 해도 되는 일"부터.</a:t>
            </a:r>
            <a:endParaRPr lang="en-US" sz="5600" dirty="0"/>
          </a:p>
        </p:txBody>
      </p:sp>
      <p:sp>
        <p:nvSpPr>
          <p:cNvPr id="7" name="Shape 5"/>
          <p:cNvSpPr/>
          <p:nvPr/>
        </p:nvSpPr>
        <p:spPr>
          <a:xfrm>
            <a:off x="457200" y="4937760"/>
            <a:ext cx="914400" cy="137160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51663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자동화 시작은 'AI 활용법' 학습이 아니라 '내 시간 진단'에서 시작합니다.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058400" y="91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00D4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/ 10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0" b="1" i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Live Demo.</a:t>
            </a:r>
            <a:endParaRPr lang="en-US" sz="8000" dirty="0"/>
          </a:p>
        </p:txBody>
      </p:sp>
      <p:sp>
        <p:nvSpPr>
          <p:cNvPr id="4" name="Shape 2"/>
          <p:cNvSpPr/>
          <p:nvPr/>
        </p:nvSpPr>
        <p:spPr>
          <a:xfrm>
            <a:off x="457200" y="2468880"/>
            <a:ext cx="914400" cy="137160"/>
          </a:xfrm>
          <a:prstGeom prst="rect">
            <a:avLst/>
          </a:prstGeom>
          <a:solidFill>
            <a:srgbClr val="00D4FF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2743200"/>
            <a:ext cx="11247120" cy="36576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28803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4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$ ai_email_assistant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3337560"/>
            <a:ext cx="109728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✓ 137개 이메일 분석 (3.2초)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✓ 우선순위 분류 → 24개 즉시 답변 / 84개 보류 / 29개 무시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✓ 답변 초안 24개 자동 생성 (8.4초)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✓ 사용자 검토 평균 시간: 1분 12초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# 절감 시간: 4시간 18분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# 비용: $0.42 (GPT-4 API)</a:t>
            </a:r>
            <a:endParaRPr lang="en-US" sz="13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# 정확도: 96%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0" y="91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 / 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162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ROI in 3 months.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457200" y="2057400"/>
            <a:ext cx="914400" cy="137160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2377440"/>
            <a:ext cx="5394960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0A16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51460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32%</a:t>
            </a:r>
            <a:endParaRPr lang="en-US" sz="6400" dirty="0"/>
          </a:p>
        </p:txBody>
      </p:sp>
      <p:sp>
        <p:nvSpPr>
          <p:cNvPr id="8" name="Shape 6"/>
          <p:cNvSpPr/>
          <p:nvPr/>
        </p:nvSpPr>
        <p:spPr>
          <a:xfrm>
            <a:off x="731520" y="3657600"/>
            <a:ext cx="4846320" cy="0"/>
          </a:xfrm>
          <a:prstGeom prst="line">
            <a:avLst/>
          </a:prstGeom>
          <a:noFill/>
          <a:ln w="6350">
            <a:solidFill>
              <a:srgbClr val="E5E9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374904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시간 절감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388620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직원 평균 / 월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2377440"/>
            <a:ext cx="5394960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0A162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92240" y="251460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₩86M</a:t>
            </a:r>
            <a:endParaRPr lang="en-US" sz="6400" dirty="0"/>
          </a:p>
        </p:txBody>
      </p:sp>
      <p:sp>
        <p:nvSpPr>
          <p:cNvPr id="13" name="Shape 11"/>
          <p:cNvSpPr/>
          <p:nvPr/>
        </p:nvSpPr>
        <p:spPr>
          <a:xfrm>
            <a:off x="6492240" y="3657600"/>
            <a:ext cx="4846320" cy="0"/>
          </a:xfrm>
          <a:prstGeom prst="line">
            <a:avLst/>
          </a:prstGeom>
          <a:noFill/>
          <a:ln w="6350">
            <a:solidFill>
              <a:srgbClr val="E5E9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92240" y="374904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월 비용 절감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492240" y="388620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30인 기업 환산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4389120"/>
            <a:ext cx="5394960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0A162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52628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3.2개월</a:t>
            </a:r>
            <a:endParaRPr lang="en-US" sz="6400" dirty="0"/>
          </a:p>
        </p:txBody>
      </p:sp>
      <p:sp>
        <p:nvSpPr>
          <p:cNvPr id="18" name="Shape 16"/>
          <p:cNvSpPr/>
          <p:nvPr/>
        </p:nvSpPr>
        <p:spPr>
          <a:xfrm>
            <a:off x="731520" y="5669280"/>
            <a:ext cx="4846320" cy="0"/>
          </a:xfrm>
          <a:prstGeom prst="line">
            <a:avLst/>
          </a:prstGeom>
          <a:noFill/>
          <a:ln w="6350">
            <a:solidFill>
              <a:srgbClr val="E5E9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576072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투자 회수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31520" y="589788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도구 비용 + 학습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217920" y="4389120"/>
            <a:ext cx="5394960" cy="1783080"/>
          </a:xfrm>
          <a:prstGeom prst="rect">
            <a:avLst/>
          </a:prstGeom>
          <a:solidFill>
            <a:srgbClr val="FFFFFF"/>
          </a:solidFill>
          <a:ln w="19050">
            <a:solidFill>
              <a:srgbClr val="0A162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92240" y="4526280"/>
            <a:ext cx="2743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+24 NPS</a:t>
            </a:r>
            <a:endParaRPr lang="en-US" sz="6400" dirty="0"/>
          </a:p>
        </p:txBody>
      </p:sp>
      <p:sp>
        <p:nvSpPr>
          <p:cNvPr id="23" name="Shape 21"/>
          <p:cNvSpPr/>
          <p:nvPr/>
        </p:nvSpPr>
        <p:spPr>
          <a:xfrm>
            <a:off x="6492240" y="5669280"/>
            <a:ext cx="4846320" cy="0"/>
          </a:xfrm>
          <a:prstGeom prst="line">
            <a:avLst/>
          </a:prstGeom>
          <a:noFill/>
          <a:ln w="6350">
            <a:solidFill>
              <a:srgbClr val="E5E9E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92240" y="576072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직원 만족도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492240" y="5897880"/>
            <a:ext cx="4846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이상한 일 줄어듦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0" y="91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 / 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162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 tomorrow.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457200" y="2057400"/>
            <a:ext cx="914400" cy="137160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2423160"/>
            <a:ext cx="1124712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423160"/>
            <a:ext cx="1645920" cy="77724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2423160"/>
            <a:ext cx="16459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 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828800" y="2532888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Time audit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943600" y="26060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내 시간 일주일 추적 — 38% 어디 가는지 발견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337560"/>
            <a:ext cx="1124712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3337560"/>
            <a:ext cx="1645920" cy="77724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337560"/>
            <a:ext cx="16459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 7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828800" y="3447288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Pick one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943600" y="3520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이메일·메모·리포트 중 가장 큰 것 1개 선택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4251960"/>
            <a:ext cx="1124712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4251960"/>
            <a:ext cx="1645920" cy="77724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4251960"/>
            <a:ext cx="16459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 14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828800" y="4361688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Build &amp; test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5943600" y="44348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ChatGPT/Claude로 프롬프트 만들기 (1시간)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57200" y="5166360"/>
            <a:ext cx="1124712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5166360"/>
            <a:ext cx="1645920" cy="77724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5166360"/>
            <a:ext cx="16459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i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Day 30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1828800" y="5276088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Measure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5943600" y="53492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시간 절감 측정 — 다음 작업 결정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45720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3" name="Text 1"/>
          <p:cNvSpPr/>
          <p:nvPr/>
        </p:nvSpPr>
        <p:spPr>
          <a:xfrm>
            <a:off x="10058400" y="9144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 / 10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i="1" dirty="0">
                <a:solidFill>
                  <a:srgbClr val="0A162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Resources.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457200" y="2057400"/>
            <a:ext cx="914400" cy="137160"/>
          </a:xfrm>
          <a:prstGeom prst="rect">
            <a:avLst/>
          </a:prstGeom>
          <a:solidFill>
            <a:srgbClr val="FF1F8A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2468880"/>
            <a:ext cx="5394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468880"/>
            <a:ext cx="137160" cy="109728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26060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500" kern="0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TOOLS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22960" y="301752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ChatGPT / Claude / Gemini · 월 ₩30K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217920" y="2468880"/>
            <a:ext cx="5394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217920" y="2468880"/>
            <a:ext cx="137160" cy="109728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12" name="Text 10"/>
          <p:cNvSpPr/>
          <p:nvPr/>
        </p:nvSpPr>
        <p:spPr>
          <a:xfrm>
            <a:off x="6583680" y="26060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500" kern="0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PROMPTS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583680" y="301752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vibestack.kr/prompts (오픈)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3749040"/>
            <a:ext cx="5394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749040"/>
            <a:ext cx="137160" cy="109728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3886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500" kern="0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BOOK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22960" y="42976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Workflow Cookbook — 2025.08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217920" y="3749040"/>
            <a:ext cx="5394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17920" y="3749040"/>
            <a:ext cx="137160" cy="109728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20" name="Text 18"/>
          <p:cNvSpPr/>
          <p:nvPr/>
        </p:nvSpPr>
        <p:spPr>
          <a:xfrm>
            <a:off x="6583680" y="3886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500" kern="0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COMMUNITY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583680" y="429768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AI 자동화 한국 (Discord)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457200" y="5029200"/>
            <a:ext cx="5394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" y="5029200"/>
            <a:ext cx="137160" cy="109728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24" name="Text 22"/>
          <p:cNvSpPr/>
          <p:nvPr/>
        </p:nvSpPr>
        <p:spPr>
          <a:xfrm>
            <a:off x="822960" y="51663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500" kern="0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COURSE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22960" y="557784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WeFlow AI 자동화 입문 (4주)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217920" y="5029200"/>
            <a:ext cx="53949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217920" y="5029200"/>
            <a:ext cx="137160" cy="1097280"/>
          </a:xfrm>
          <a:prstGeom prst="rect">
            <a:avLst/>
          </a:prstGeom>
          <a:solidFill>
            <a:srgbClr val="0066FF"/>
          </a:solidFill>
          <a:ln/>
        </p:spPr>
      </p:sp>
      <p:sp>
        <p:nvSpPr>
          <p:cNvPr id="28" name="Text 26"/>
          <p:cNvSpPr/>
          <p:nvPr/>
        </p:nvSpPr>
        <p:spPr>
          <a:xfrm>
            <a:off x="6583680" y="51663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500" kern="0" dirty="0">
                <a:solidFill>
                  <a:srgbClr val="0066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DEMO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583680" y="5577840"/>
            <a:ext cx="4846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Pretendard" pitchFamily="34" charset="0"/>
                <a:ea typeface="Pretendard" pitchFamily="34" charset="-122"/>
                <a:cs typeface="Pretendard" pitchFamily="34" charset="-120"/>
              </a:rPr>
              <a:t>vibestack.kr/demo — 무료 체험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2026-04-30T12:03:21Z</dcterms:created>
  <dcterms:modified xsi:type="dcterms:W3CDTF">2026-04-30T12:03:21Z</dcterms:modified>
</cp:coreProperties>
</file>